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8" r:id="rId2"/>
    <p:sldId id="259" r:id="rId3"/>
    <p:sldId id="293" r:id="rId4"/>
    <p:sldId id="260" r:id="rId5"/>
    <p:sldId id="261" r:id="rId6"/>
    <p:sldId id="262" r:id="rId7"/>
    <p:sldId id="263" r:id="rId8"/>
    <p:sldId id="264" r:id="rId9"/>
    <p:sldId id="266" r:id="rId10"/>
    <p:sldId id="265" r:id="rId11"/>
    <p:sldId id="267" r:id="rId12"/>
    <p:sldId id="268" r:id="rId13"/>
    <p:sldId id="269" r:id="rId14"/>
    <p:sldId id="270" r:id="rId15"/>
    <p:sldId id="271" r:id="rId16"/>
    <p:sldId id="272" r:id="rId17"/>
    <p:sldId id="273" r:id="rId18"/>
    <p:sldId id="292" r:id="rId19"/>
    <p:sldId id="282" r:id="rId20"/>
    <p:sldId id="283" r:id="rId21"/>
    <p:sldId id="284" r:id="rId22"/>
    <p:sldId id="285" r:id="rId23"/>
    <p:sldId id="287" r:id="rId24"/>
    <p:sldId id="286" r:id="rId25"/>
    <p:sldId id="288" r:id="rId26"/>
    <p:sldId id="289" r:id="rId27"/>
    <p:sldId id="290"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B1BC4C-0333-4840-8E2E-8B4A1D860C67}" type="datetimeFigureOut">
              <a:rPr lang="en-IN" smtClean="0"/>
              <a:t>30-09-2022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30DF12-7506-446B-BD27-E03E2178199C}" type="slidenum">
              <a:rPr lang="en-IN" smtClean="0"/>
              <a:t>‹#›</a:t>
            </a:fld>
            <a:endParaRPr lang="en-IN"/>
          </a:p>
        </p:txBody>
      </p:sp>
    </p:spTree>
    <p:extLst>
      <p:ext uri="{BB962C8B-B14F-4D97-AF65-F5344CB8AC3E}">
        <p14:creationId xmlns:p14="http://schemas.microsoft.com/office/powerpoint/2010/main" val="3886235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59427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7" name="Google Shape;47;p11"/>
          <p:cNvSpPr txBox="1">
            <a:spLocks noGrp="1"/>
          </p:cNvSpPr>
          <p:nvPr>
            <p:ph type="body" idx="1"/>
          </p:nvPr>
        </p:nvSpPr>
        <p:spPr>
          <a:xfrm>
            <a:off x="415600" y="4202967"/>
            <a:ext cx="11360800" cy="17340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endParaRPr/>
          </a:p>
        </p:txBody>
      </p:sp>
      <p:sp>
        <p:nvSpPr>
          <p:cNvPr id="48" name="Google Shape;48;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6421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76566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7" name="Google Shape;17;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980395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0" name="Google Shape;20;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472850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24" name="Google Shape;24;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25" name="Google Shape;25;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97599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8030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1" name="Google Shape;31;p7"/>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32" name="Google Shape;32;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43351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5" name="Google Shape;35;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600068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39" name="Google Shape;39;p9"/>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0" name="Google Shape;40;p9"/>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41" name="Google Shape;41;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456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231298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pic>
        <p:nvPicPr>
          <p:cNvPr id="9" name="Google Shape;9;p1"/>
          <p:cNvPicPr preferRelativeResize="0"/>
          <p:nvPr/>
        </p:nvPicPr>
        <p:blipFill rotWithShape="1">
          <a:blip r:embed="rId13">
            <a:alphaModFix/>
          </a:blip>
          <a:srcRect/>
          <a:stretch/>
        </p:blipFill>
        <p:spPr>
          <a:xfrm>
            <a:off x="11470634" y="88700"/>
            <a:ext cx="464825" cy="477275"/>
          </a:xfrm>
          <a:prstGeom prst="rect">
            <a:avLst/>
          </a:prstGeom>
          <a:noFill/>
          <a:ln>
            <a:noFill/>
          </a:ln>
        </p:spPr>
      </p:pic>
    </p:spTree>
    <p:extLst>
      <p:ext uri="{BB962C8B-B14F-4D97-AF65-F5344CB8AC3E}">
        <p14:creationId xmlns:p14="http://schemas.microsoft.com/office/powerpoint/2010/main" val="203549369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4.png"/><Relationship Id="rId5" Type="http://schemas.microsoft.com/office/2007/relationships/hdphoto" Target="../media/hdphoto5.wdp"/><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421000" y="-284423"/>
            <a:ext cx="11350000" cy="5046400"/>
          </a:xfrm>
          <a:prstGeom prst="rect">
            <a:avLst/>
          </a:prstGeom>
          <a:noFill/>
          <a:ln>
            <a:noFill/>
          </a:ln>
        </p:spPr>
        <p:txBody>
          <a:bodyPr spcFirstLastPara="1" wrap="square" lIns="121900" tIns="121900" rIns="121900" bIns="121900" anchor="b" anchorCtr="0">
            <a:noAutofit/>
          </a:bodyPr>
          <a:lstStyle/>
          <a:p>
            <a:r>
              <a:rPr lang="en-GB" sz="5600" b="1" dirty="0">
                <a:solidFill>
                  <a:srgbClr val="CC0000"/>
                </a:solidFill>
                <a:latin typeface="Montserrat"/>
                <a:ea typeface="Montserrat"/>
                <a:cs typeface="Montserrat"/>
                <a:sym typeface="Montserrat"/>
              </a:rPr>
              <a:t>  Capstone Project</a:t>
            </a:r>
            <a:endParaRPr sz="5600" b="1" dirty="0">
              <a:solidFill>
                <a:srgbClr val="CC0000"/>
              </a:solidFill>
              <a:latin typeface="Montserrat"/>
              <a:ea typeface="Montserrat"/>
              <a:cs typeface="Montserrat"/>
              <a:sym typeface="Montserrat"/>
            </a:endParaRPr>
          </a:p>
          <a:p>
            <a:r>
              <a:rPr lang="en-US" sz="4800" b="1" dirty="0">
                <a:solidFill>
                  <a:schemeClr val="lt1"/>
                </a:solidFill>
                <a:latin typeface="Montserrat"/>
                <a:ea typeface="Montserrat"/>
                <a:cs typeface="Montserrat"/>
                <a:sym typeface="Montserrat"/>
              </a:rPr>
              <a:t>Mobile Price Range Prediction</a:t>
            </a:r>
            <a:endParaRPr sz="2133" b="1" dirty="0">
              <a:solidFill>
                <a:schemeClr val="lt1"/>
              </a:solidFill>
              <a:latin typeface="Montserrat"/>
              <a:ea typeface="Montserrat"/>
              <a:cs typeface="Montserrat"/>
              <a:sym typeface="Montserrat"/>
            </a:endParaRPr>
          </a:p>
          <a:p>
            <a:endParaRPr sz="2133" b="1" dirty="0">
              <a:solidFill>
                <a:schemeClr val="lt1"/>
              </a:solidFill>
              <a:latin typeface="Montserrat"/>
              <a:ea typeface="Montserrat"/>
              <a:cs typeface="Montserrat"/>
              <a:sym typeface="Montserrat"/>
            </a:endParaRPr>
          </a:p>
        </p:txBody>
      </p:sp>
      <p:sp>
        <p:nvSpPr>
          <p:cNvPr id="3" name="TextBox 2">
            <a:extLst>
              <a:ext uri="{FF2B5EF4-FFF2-40B4-BE49-F238E27FC236}">
                <a16:creationId xmlns:a16="http://schemas.microsoft.com/office/drawing/2014/main" id="{A94D79AD-ADE6-AE5C-DFFC-73930B899B44}"/>
              </a:ext>
            </a:extLst>
          </p:cNvPr>
          <p:cNvSpPr txBox="1"/>
          <p:nvPr/>
        </p:nvSpPr>
        <p:spPr>
          <a:xfrm>
            <a:off x="600075" y="4927281"/>
            <a:ext cx="6096000" cy="1405256"/>
          </a:xfrm>
          <a:prstGeom prst="rect">
            <a:avLst/>
          </a:prstGeom>
          <a:noFill/>
        </p:spPr>
        <p:txBody>
          <a:bodyPr wrap="square">
            <a:spAutoFit/>
          </a:bodyPr>
          <a:lstStyle/>
          <a:p>
            <a:pPr defTabSz="1219170">
              <a:buClr>
                <a:srgbClr val="000000"/>
              </a:buClr>
            </a:pPr>
            <a:r>
              <a:rPr lang="en-IN" sz="2133" kern="0" dirty="0">
                <a:solidFill>
                  <a:srgbClr val="C00000"/>
                </a:solidFill>
                <a:latin typeface="Arial"/>
                <a:cs typeface="Arial"/>
                <a:sym typeface="Arial"/>
              </a:rPr>
              <a:t>BY –</a:t>
            </a:r>
          </a:p>
          <a:p>
            <a:pPr defTabSz="1219170">
              <a:buClr>
                <a:srgbClr val="000000"/>
              </a:buClr>
            </a:pPr>
            <a:r>
              <a:rPr lang="en-IN" sz="2133" kern="0" dirty="0">
                <a:solidFill>
                  <a:srgbClr val="C00000"/>
                </a:solidFill>
                <a:latin typeface="Arial"/>
                <a:cs typeface="Arial"/>
                <a:sym typeface="Arial"/>
              </a:rPr>
              <a:t>Prince Jain </a:t>
            </a:r>
          </a:p>
          <a:p>
            <a:pPr defTabSz="1219170">
              <a:buClr>
                <a:srgbClr val="000000"/>
              </a:buClr>
            </a:pPr>
            <a:r>
              <a:rPr lang="en-IN" sz="2133" kern="0" dirty="0">
                <a:solidFill>
                  <a:srgbClr val="C00000"/>
                </a:solidFill>
                <a:latin typeface="Arial"/>
                <a:cs typeface="Arial"/>
                <a:sym typeface="Arial"/>
              </a:rPr>
              <a:t>Rishabh Patidar </a:t>
            </a:r>
          </a:p>
          <a:p>
            <a:pPr defTabSz="1219170">
              <a:buClr>
                <a:srgbClr val="000000"/>
              </a:buClr>
            </a:pPr>
            <a:r>
              <a:rPr lang="en-IN" sz="2133" kern="0" dirty="0">
                <a:solidFill>
                  <a:srgbClr val="C00000"/>
                </a:solidFill>
                <a:latin typeface="Arial"/>
                <a:cs typeface="Arial"/>
                <a:sym typeface="Arial"/>
              </a:rPr>
              <a:t>Vikash </a:t>
            </a:r>
            <a:r>
              <a:rPr lang="en-IN" sz="2133" kern="0" dirty="0" err="1">
                <a:solidFill>
                  <a:srgbClr val="C00000"/>
                </a:solidFill>
                <a:latin typeface="Arial"/>
                <a:cs typeface="Arial"/>
                <a:sym typeface="Arial"/>
              </a:rPr>
              <a:t>Shrivas</a:t>
            </a:r>
            <a:r>
              <a:rPr lang="en-IN" sz="2133" kern="0" dirty="0">
                <a:solidFill>
                  <a:srgbClr val="C00000"/>
                </a:solidFill>
                <a:latin typeface="Arial"/>
                <a:cs typeface="Arial"/>
                <a:sym typeface="Arial"/>
              </a:rPr>
              <a:t> </a:t>
            </a:r>
          </a:p>
        </p:txBody>
      </p:sp>
      <p:pic>
        <p:nvPicPr>
          <p:cNvPr id="26626" name="Picture 2" descr="Introduction to Windows Machine Learning | Microsoft Learn">
            <a:extLst>
              <a:ext uri="{FF2B5EF4-FFF2-40B4-BE49-F238E27FC236}">
                <a16:creationId xmlns:a16="http://schemas.microsoft.com/office/drawing/2014/main" id="{CDBB682C-A8D0-4469-A9EE-767307CB0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277" y="0"/>
            <a:ext cx="6927273" cy="27709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4D2F9F-AAFA-CCD2-722C-AE4E394B5B5D}"/>
              </a:ext>
            </a:extLst>
          </p:cNvPr>
          <p:cNvSpPr txBox="1"/>
          <p:nvPr/>
        </p:nvSpPr>
        <p:spPr>
          <a:xfrm>
            <a:off x="1631577" y="678012"/>
            <a:ext cx="2026024" cy="400110"/>
          </a:xfrm>
          <a:prstGeom prst="rect">
            <a:avLst/>
          </a:prstGeom>
          <a:noFill/>
        </p:spPr>
        <p:txBody>
          <a:bodyPr wrap="square">
            <a:spAutoFit/>
          </a:bodyPr>
          <a:lstStyle/>
          <a:p>
            <a:pPr algn="ctr"/>
            <a:r>
              <a:rPr lang="en-IN" sz="2000" b="1" dirty="0">
                <a:latin typeface="+mj-lt"/>
              </a:rPr>
              <a:t>M</a:t>
            </a:r>
            <a:r>
              <a:rPr lang="en-IN" sz="2000" b="1" i="0" dirty="0">
                <a:effectLst/>
                <a:latin typeface="+mj-lt"/>
              </a:rPr>
              <a:t>obile weight</a:t>
            </a:r>
          </a:p>
        </p:txBody>
      </p:sp>
      <p:pic>
        <p:nvPicPr>
          <p:cNvPr id="5122" name="Picture 2">
            <a:extLst>
              <a:ext uri="{FF2B5EF4-FFF2-40B4-BE49-F238E27FC236}">
                <a16:creationId xmlns:a16="http://schemas.microsoft.com/office/drawing/2014/main" id="{4C37BD23-7D23-C5DE-C986-AEB7C7ADA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498" y="1430992"/>
            <a:ext cx="3495114" cy="349511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110A1D1-DEB6-F665-9900-9DC910B8A6F6}"/>
              </a:ext>
            </a:extLst>
          </p:cNvPr>
          <p:cNvCxnSpPr>
            <a:cxnSpLocks/>
          </p:cNvCxnSpPr>
          <p:nvPr/>
        </p:nvCxnSpPr>
        <p:spPr>
          <a:xfrm>
            <a:off x="5994400" y="0"/>
            <a:ext cx="0" cy="6858000"/>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120F778E-46D2-30E5-AE98-C1C3D22936BB}"/>
              </a:ext>
            </a:extLst>
          </p:cNvPr>
          <p:cNvSpPr txBox="1"/>
          <p:nvPr/>
        </p:nvSpPr>
        <p:spPr>
          <a:xfrm>
            <a:off x="564776" y="5231737"/>
            <a:ext cx="4455458" cy="738664"/>
          </a:xfrm>
          <a:prstGeom prst="rect">
            <a:avLst/>
          </a:prstGeom>
          <a:noFill/>
        </p:spPr>
        <p:txBody>
          <a:bodyPr wrap="square">
            <a:spAutoFit/>
          </a:bodyPr>
          <a:lstStyle/>
          <a:p>
            <a:r>
              <a:rPr lang="en-IN" sz="1400" dirty="0">
                <a:solidFill>
                  <a:schemeClr val="accent2"/>
                </a:solidFill>
              </a:rPr>
              <a:t>The data show that the average weight of mobile phones is over 80 grams and their maximum weight is less than 200 grams.</a:t>
            </a:r>
          </a:p>
        </p:txBody>
      </p:sp>
      <p:sp>
        <p:nvSpPr>
          <p:cNvPr id="10" name="TextBox 9">
            <a:extLst>
              <a:ext uri="{FF2B5EF4-FFF2-40B4-BE49-F238E27FC236}">
                <a16:creationId xmlns:a16="http://schemas.microsoft.com/office/drawing/2014/main" id="{AC17FF5B-F5B7-9E76-7FAE-31FEA3CA7801}"/>
              </a:ext>
            </a:extLst>
          </p:cNvPr>
          <p:cNvSpPr txBox="1"/>
          <p:nvPr/>
        </p:nvSpPr>
        <p:spPr>
          <a:xfrm>
            <a:off x="6096000" y="756029"/>
            <a:ext cx="6096000" cy="369332"/>
          </a:xfrm>
          <a:prstGeom prst="rect">
            <a:avLst/>
          </a:prstGeom>
          <a:noFill/>
        </p:spPr>
        <p:txBody>
          <a:bodyPr wrap="square">
            <a:spAutoFit/>
          </a:bodyPr>
          <a:lstStyle/>
          <a:p>
            <a:pPr algn="ctr"/>
            <a:r>
              <a:rPr lang="en-IN" b="1" i="0" dirty="0">
                <a:effectLst/>
                <a:latin typeface="+mj-lt"/>
              </a:rPr>
              <a:t>Thickness(in cm).</a:t>
            </a:r>
            <a:endParaRPr lang="en-IN" b="0" i="0" dirty="0">
              <a:effectLst/>
              <a:latin typeface="+mj-lt"/>
            </a:endParaRPr>
          </a:p>
        </p:txBody>
      </p:sp>
      <p:pic>
        <p:nvPicPr>
          <p:cNvPr id="5124" name="Picture 4">
            <a:extLst>
              <a:ext uri="{FF2B5EF4-FFF2-40B4-BE49-F238E27FC236}">
                <a16:creationId xmlns:a16="http://schemas.microsoft.com/office/drawing/2014/main" id="{38B0272B-6247-AE76-E2AC-D45D404DE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743" y="1430992"/>
            <a:ext cx="3513044" cy="35130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24CABEE-93ED-CC4F-3D56-05C731C9D438}"/>
              </a:ext>
            </a:extLst>
          </p:cNvPr>
          <p:cNvSpPr txBox="1"/>
          <p:nvPr/>
        </p:nvSpPr>
        <p:spPr>
          <a:xfrm>
            <a:off x="6474013" y="5165398"/>
            <a:ext cx="5339973" cy="523220"/>
          </a:xfrm>
          <a:prstGeom prst="rect">
            <a:avLst/>
          </a:prstGeom>
          <a:noFill/>
        </p:spPr>
        <p:txBody>
          <a:bodyPr wrap="square">
            <a:spAutoFit/>
          </a:bodyPr>
          <a:lstStyle/>
          <a:p>
            <a:r>
              <a:rPr lang="en-IN" sz="1400" dirty="0">
                <a:solidFill>
                  <a:schemeClr val="accent2"/>
                </a:solidFill>
              </a:rPr>
              <a:t>A few mobiles are very thin and some are almost a </a:t>
            </a:r>
            <a:r>
              <a:rPr lang="en-IN" sz="1400" dirty="0" err="1">
                <a:solidFill>
                  <a:schemeClr val="accent2"/>
                </a:solidFill>
              </a:rPr>
              <a:t>centimeter</a:t>
            </a:r>
            <a:r>
              <a:rPr lang="en-IN" sz="1400" dirty="0">
                <a:solidFill>
                  <a:schemeClr val="accent2"/>
                </a:solidFill>
              </a:rPr>
              <a:t> thick.</a:t>
            </a:r>
          </a:p>
        </p:txBody>
      </p:sp>
    </p:spTree>
    <p:extLst>
      <p:ext uri="{BB962C8B-B14F-4D97-AF65-F5344CB8AC3E}">
        <p14:creationId xmlns:p14="http://schemas.microsoft.com/office/powerpoint/2010/main" val="37753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8EB3FA7-C653-5134-FDA7-7CF21828AF30}"/>
              </a:ext>
            </a:extLst>
          </p:cNvPr>
          <p:cNvCxnSpPr>
            <a:cxnSpLocks/>
          </p:cNvCxnSpPr>
          <p:nvPr/>
        </p:nvCxnSpPr>
        <p:spPr>
          <a:xfrm>
            <a:off x="5964518" y="0"/>
            <a:ext cx="0" cy="6858000"/>
          </a:xfrm>
          <a:prstGeom prst="line">
            <a:avLst/>
          </a:prstGeom>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F1F1435A-453C-F578-DA15-FA6703772C5A}"/>
              </a:ext>
            </a:extLst>
          </p:cNvPr>
          <p:cNvSpPr txBox="1"/>
          <p:nvPr/>
        </p:nvSpPr>
        <p:spPr>
          <a:xfrm>
            <a:off x="-101600" y="496652"/>
            <a:ext cx="6096000" cy="400110"/>
          </a:xfrm>
          <a:prstGeom prst="rect">
            <a:avLst/>
          </a:prstGeom>
          <a:noFill/>
        </p:spPr>
        <p:txBody>
          <a:bodyPr wrap="square">
            <a:spAutoFit/>
          </a:bodyPr>
          <a:lstStyle/>
          <a:p>
            <a:pPr algn="ctr"/>
            <a:r>
              <a:rPr lang="en-IN" sz="2000" b="1" i="0" dirty="0" err="1">
                <a:effectLst/>
                <a:latin typeface="Roboto" panose="02000000000000000000" pitchFamily="2" charset="0"/>
              </a:rPr>
              <a:t>Talktime</a:t>
            </a:r>
            <a:endParaRPr lang="en-IN" sz="2000" b="0" i="0" dirty="0">
              <a:effectLst/>
              <a:latin typeface="Roboto" panose="02000000000000000000" pitchFamily="2" charset="0"/>
            </a:endParaRPr>
          </a:p>
        </p:txBody>
      </p:sp>
      <p:pic>
        <p:nvPicPr>
          <p:cNvPr id="6146" name="Picture 2">
            <a:extLst>
              <a:ext uri="{FF2B5EF4-FFF2-40B4-BE49-F238E27FC236}">
                <a16:creationId xmlns:a16="http://schemas.microsoft.com/office/drawing/2014/main" id="{0740473E-074C-D24F-628D-53A4B40E7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603" y="1063436"/>
            <a:ext cx="3911975" cy="3911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67A76B-619C-04B0-D0DA-0EE65811BFE3}"/>
              </a:ext>
            </a:extLst>
          </p:cNvPr>
          <p:cNvSpPr txBox="1"/>
          <p:nvPr/>
        </p:nvSpPr>
        <p:spPr>
          <a:xfrm>
            <a:off x="526677" y="5172862"/>
            <a:ext cx="4753536" cy="738664"/>
          </a:xfrm>
          <a:prstGeom prst="rect">
            <a:avLst/>
          </a:prstGeom>
          <a:noFill/>
        </p:spPr>
        <p:txBody>
          <a:bodyPr wrap="square">
            <a:spAutoFit/>
          </a:bodyPr>
          <a:lstStyle/>
          <a:p>
            <a:r>
              <a:rPr lang="en-IN" sz="1400" dirty="0">
                <a:solidFill>
                  <a:schemeClr val="accent2"/>
                </a:solidFill>
              </a:rPr>
              <a:t>The bar chart above shows the range of talk time among the phones. The lowest range is 2.5 hours, and the longest is 20 hours.</a:t>
            </a:r>
          </a:p>
        </p:txBody>
      </p:sp>
      <p:sp>
        <p:nvSpPr>
          <p:cNvPr id="10" name="TextBox 9">
            <a:extLst>
              <a:ext uri="{FF2B5EF4-FFF2-40B4-BE49-F238E27FC236}">
                <a16:creationId xmlns:a16="http://schemas.microsoft.com/office/drawing/2014/main" id="{C9E7130E-D009-FD3E-2D9A-8CE829861800}"/>
              </a:ext>
            </a:extLst>
          </p:cNvPr>
          <p:cNvSpPr txBox="1"/>
          <p:nvPr/>
        </p:nvSpPr>
        <p:spPr>
          <a:xfrm>
            <a:off x="6197601" y="527430"/>
            <a:ext cx="6145306" cy="400110"/>
          </a:xfrm>
          <a:prstGeom prst="rect">
            <a:avLst/>
          </a:prstGeom>
          <a:noFill/>
        </p:spPr>
        <p:txBody>
          <a:bodyPr wrap="square">
            <a:spAutoFit/>
          </a:bodyPr>
          <a:lstStyle/>
          <a:p>
            <a:pPr algn="ctr"/>
            <a:r>
              <a:rPr lang="en-IN" sz="2000" b="1" i="0" dirty="0">
                <a:effectLst/>
                <a:latin typeface="+mj-lt"/>
              </a:rPr>
              <a:t>Battery in MAH</a:t>
            </a:r>
            <a:endParaRPr lang="en-IN" sz="2000" b="0" i="0" dirty="0">
              <a:effectLst/>
              <a:latin typeface="+mj-lt"/>
            </a:endParaRPr>
          </a:p>
        </p:txBody>
      </p:sp>
      <p:pic>
        <p:nvPicPr>
          <p:cNvPr id="6148" name="Picture 4">
            <a:extLst>
              <a:ext uri="{FF2B5EF4-FFF2-40B4-BE49-F238E27FC236}">
                <a16:creationId xmlns:a16="http://schemas.microsoft.com/office/drawing/2014/main" id="{D1002A1D-3966-7639-4D46-297EB6FA4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256" y="1063436"/>
            <a:ext cx="3824322" cy="38133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52DADF-E2B7-4CFA-6355-B73E1E4D8E64}"/>
              </a:ext>
            </a:extLst>
          </p:cNvPr>
          <p:cNvSpPr txBox="1"/>
          <p:nvPr/>
        </p:nvSpPr>
        <p:spPr>
          <a:xfrm>
            <a:off x="6204996" y="5172862"/>
            <a:ext cx="5636489" cy="738664"/>
          </a:xfrm>
          <a:prstGeom prst="rect">
            <a:avLst/>
          </a:prstGeom>
          <a:noFill/>
        </p:spPr>
        <p:txBody>
          <a:bodyPr wrap="square">
            <a:spAutoFit/>
          </a:bodyPr>
          <a:lstStyle/>
          <a:p>
            <a:pPr algn="just"/>
            <a:r>
              <a:rPr lang="en-IN" sz="1400" dirty="0">
                <a:solidFill>
                  <a:schemeClr val="accent2"/>
                </a:solidFill>
              </a:rPr>
              <a:t>The battery life of a mobile phone typically ranges from 500 to 2000 </a:t>
            </a:r>
            <a:r>
              <a:rPr lang="en-IN" sz="1400" dirty="0" err="1">
                <a:solidFill>
                  <a:schemeClr val="accent2"/>
                </a:solidFill>
              </a:rPr>
              <a:t>mAh.The</a:t>
            </a:r>
            <a:r>
              <a:rPr lang="en-IN" sz="1400" dirty="0">
                <a:solidFill>
                  <a:schemeClr val="accent2"/>
                </a:solidFill>
              </a:rPr>
              <a:t> most frequently purchased mobile phone with a 500 </a:t>
            </a:r>
            <a:r>
              <a:rPr lang="en-IN" sz="1400" dirty="0" err="1">
                <a:solidFill>
                  <a:schemeClr val="accent2"/>
                </a:solidFill>
              </a:rPr>
              <a:t>mAh</a:t>
            </a:r>
            <a:r>
              <a:rPr lang="en-IN" sz="1400" dirty="0">
                <a:solidFill>
                  <a:schemeClr val="accent2"/>
                </a:solidFill>
              </a:rPr>
              <a:t> battery is the most popular.</a:t>
            </a:r>
          </a:p>
        </p:txBody>
      </p:sp>
    </p:spTree>
    <p:extLst>
      <p:ext uri="{BB962C8B-B14F-4D97-AF65-F5344CB8AC3E}">
        <p14:creationId xmlns:p14="http://schemas.microsoft.com/office/powerpoint/2010/main" val="1240758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2ED275-A5A4-0FF4-BFD2-B0EC3E7852FE}"/>
              </a:ext>
            </a:extLst>
          </p:cNvPr>
          <p:cNvSpPr txBox="1"/>
          <p:nvPr/>
        </p:nvSpPr>
        <p:spPr>
          <a:xfrm>
            <a:off x="0" y="501133"/>
            <a:ext cx="6096000" cy="400110"/>
          </a:xfrm>
          <a:prstGeom prst="rect">
            <a:avLst/>
          </a:prstGeom>
          <a:noFill/>
        </p:spPr>
        <p:txBody>
          <a:bodyPr wrap="square">
            <a:spAutoFit/>
          </a:bodyPr>
          <a:lstStyle/>
          <a:p>
            <a:pPr algn="ctr"/>
            <a:r>
              <a:rPr lang="en-IN" sz="2000" b="1" i="0" dirty="0">
                <a:effectLst/>
                <a:latin typeface="Roboto" panose="02000000000000000000" pitchFamily="2" charset="0"/>
              </a:rPr>
              <a:t>PC (Primary camera Megapixels)</a:t>
            </a:r>
            <a:endParaRPr lang="en-IN" sz="2000" b="0" i="0" dirty="0">
              <a:effectLst/>
              <a:latin typeface="Roboto" panose="02000000000000000000" pitchFamily="2" charset="0"/>
            </a:endParaRPr>
          </a:p>
        </p:txBody>
      </p:sp>
      <p:cxnSp>
        <p:nvCxnSpPr>
          <p:cNvPr id="6" name="Straight Connector 5">
            <a:extLst>
              <a:ext uri="{FF2B5EF4-FFF2-40B4-BE49-F238E27FC236}">
                <a16:creationId xmlns:a16="http://schemas.microsoft.com/office/drawing/2014/main" id="{7A46516D-2E65-AC4A-A701-5D78B433B5A6}"/>
              </a:ext>
            </a:extLst>
          </p:cNvPr>
          <p:cNvCxnSpPr>
            <a:cxnSpLocks/>
          </p:cNvCxnSpPr>
          <p:nvPr/>
        </p:nvCxnSpPr>
        <p:spPr>
          <a:xfrm>
            <a:off x="5973483" y="0"/>
            <a:ext cx="0" cy="6858000"/>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E6A78712-9047-24E5-23B6-870C6CE308EE}"/>
              </a:ext>
            </a:extLst>
          </p:cNvPr>
          <p:cNvSpPr txBox="1"/>
          <p:nvPr/>
        </p:nvSpPr>
        <p:spPr>
          <a:xfrm>
            <a:off x="6096000" y="501133"/>
            <a:ext cx="6096000" cy="400110"/>
          </a:xfrm>
          <a:prstGeom prst="rect">
            <a:avLst/>
          </a:prstGeom>
          <a:noFill/>
        </p:spPr>
        <p:txBody>
          <a:bodyPr wrap="square">
            <a:spAutoFit/>
          </a:bodyPr>
          <a:lstStyle/>
          <a:p>
            <a:pPr algn="ctr"/>
            <a:r>
              <a:rPr lang="en-IN" sz="2000" b="1" i="0" dirty="0">
                <a:effectLst/>
                <a:latin typeface="Roboto" panose="02000000000000000000" pitchFamily="2" charset="0"/>
              </a:rPr>
              <a:t>Front Camera</a:t>
            </a:r>
            <a:endParaRPr lang="en-IN" sz="2000" b="0" i="0" dirty="0">
              <a:effectLst/>
              <a:latin typeface="Roboto" panose="02000000000000000000" pitchFamily="2" charset="0"/>
            </a:endParaRPr>
          </a:p>
        </p:txBody>
      </p:sp>
      <p:pic>
        <p:nvPicPr>
          <p:cNvPr id="7170" name="Picture 2">
            <a:extLst>
              <a:ext uri="{FF2B5EF4-FFF2-40B4-BE49-F238E27FC236}">
                <a16:creationId xmlns:a16="http://schemas.microsoft.com/office/drawing/2014/main" id="{58A6A723-2CC7-34A1-BEAA-23E8AD4598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179" y="1233766"/>
            <a:ext cx="3522007" cy="352200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118314D-C347-B36C-7368-74FC78C91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851" y="1233766"/>
            <a:ext cx="3409952" cy="3409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D0C6E80-21DA-A79F-BF1E-E81D98034C94}"/>
              </a:ext>
            </a:extLst>
          </p:cNvPr>
          <p:cNvSpPr txBox="1"/>
          <p:nvPr/>
        </p:nvSpPr>
        <p:spPr>
          <a:xfrm>
            <a:off x="181815" y="5088296"/>
            <a:ext cx="5732370" cy="738664"/>
          </a:xfrm>
          <a:prstGeom prst="rect">
            <a:avLst/>
          </a:prstGeom>
          <a:noFill/>
        </p:spPr>
        <p:txBody>
          <a:bodyPr wrap="square">
            <a:spAutoFit/>
          </a:bodyPr>
          <a:lstStyle/>
          <a:p>
            <a:pPr algn="just"/>
            <a:r>
              <a:rPr lang="en-IN" sz="1400">
                <a:solidFill>
                  <a:schemeClr val="accent2"/>
                </a:solidFill>
              </a:rPr>
              <a:t>In this bar chart, we found that some mobile cameras do not contain a camera, and show zero. We also saw that the maximum mobile camera is 8MP and after it is 13MP.</a:t>
            </a:r>
            <a:endParaRPr lang="en-IN" sz="1400" dirty="0">
              <a:solidFill>
                <a:schemeClr val="accent2"/>
              </a:solidFill>
            </a:endParaRPr>
          </a:p>
        </p:txBody>
      </p:sp>
      <p:sp>
        <p:nvSpPr>
          <p:cNvPr id="12" name="TextBox 11">
            <a:extLst>
              <a:ext uri="{FF2B5EF4-FFF2-40B4-BE49-F238E27FC236}">
                <a16:creationId xmlns:a16="http://schemas.microsoft.com/office/drawing/2014/main" id="{AB59098E-282D-0D64-E187-79F9BD158FCA}"/>
              </a:ext>
            </a:extLst>
          </p:cNvPr>
          <p:cNvSpPr txBox="1"/>
          <p:nvPr/>
        </p:nvSpPr>
        <p:spPr>
          <a:xfrm>
            <a:off x="6146336" y="5196018"/>
            <a:ext cx="5782701" cy="523220"/>
          </a:xfrm>
          <a:prstGeom prst="rect">
            <a:avLst/>
          </a:prstGeom>
          <a:noFill/>
        </p:spPr>
        <p:txBody>
          <a:bodyPr wrap="square">
            <a:spAutoFit/>
          </a:bodyPr>
          <a:lstStyle/>
          <a:p>
            <a:pPr algn="just"/>
            <a:r>
              <a:rPr lang="en-US" sz="1400">
                <a:solidFill>
                  <a:schemeClr val="accent2"/>
                </a:solidFill>
              </a:rPr>
              <a:t>The majority of phones do not contain a front-facing camera, and the maximum number of phones currently on sale contains a 2mp camera.</a:t>
            </a:r>
            <a:endParaRPr lang="en-IN" sz="1400" dirty="0">
              <a:solidFill>
                <a:schemeClr val="accent2"/>
              </a:solidFill>
            </a:endParaRPr>
          </a:p>
        </p:txBody>
      </p:sp>
    </p:spTree>
    <p:extLst>
      <p:ext uri="{BB962C8B-B14F-4D97-AF65-F5344CB8AC3E}">
        <p14:creationId xmlns:p14="http://schemas.microsoft.com/office/powerpoint/2010/main" val="2369585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AC310-858D-6639-863B-9ECB309B4DF9}"/>
              </a:ext>
            </a:extLst>
          </p:cNvPr>
          <p:cNvSpPr>
            <a:spLocks noGrp="1"/>
          </p:cNvSpPr>
          <p:nvPr>
            <p:ph type="title"/>
          </p:nvPr>
        </p:nvSpPr>
        <p:spPr>
          <a:xfrm>
            <a:off x="415600" y="960540"/>
            <a:ext cx="11360800" cy="763600"/>
          </a:xfrm>
        </p:spPr>
        <p:txBody>
          <a:bodyPr/>
          <a:lstStyle/>
          <a:p>
            <a:r>
              <a:rPr lang="en-US" sz="2000" dirty="0">
                <a:solidFill>
                  <a:schemeClr val="bg1"/>
                </a:solidFill>
              </a:rPr>
              <a:t>This discussion will focus on some of the differences between parameters and prices.</a:t>
            </a:r>
            <a:endParaRPr lang="en-IN" sz="2000" dirty="0">
              <a:solidFill>
                <a:schemeClr val="bg1"/>
              </a:solidFill>
            </a:endParaRPr>
          </a:p>
        </p:txBody>
      </p:sp>
      <p:sp>
        <p:nvSpPr>
          <p:cNvPr id="5" name="TextBox 4">
            <a:extLst>
              <a:ext uri="{FF2B5EF4-FFF2-40B4-BE49-F238E27FC236}">
                <a16:creationId xmlns:a16="http://schemas.microsoft.com/office/drawing/2014/main" id="{9AAB14AE-2756-535C-CC34-3D3536776098}"/>
              </a:ext>
            </a:extLst>
          </p:cNvPr>
          <p:cNvSpPr txBox="1"/>
          <p:nvPr/>
        </p:nvSpPr>
        <p:spPr>
          <a:xfrm>
            <a:off x="340658" y="515293"/>
            <a:ext cx="7530354" cy="400110"/>
          </a:xfrm>
          <a:prstGeom prst="rect">
            <a:avLst/>
          </a:prstGeom>
          <a:noFill/>
        </p:spPr>
        <p:txBody>
          <a:bodyPr wrap="square">
            <a:spAutoFit/>
          </a:bodyPr>
          <a:lstStyle/>
          <a:p>
            <a:r>
              <a:rPr lang="en-IN" sz="2000" b="1" dirty="0"/>
              <a:t>Discuss various parameters and their relationship to price</a:t>
            </a:r>
          </a:p>
        </p:txBody>
      </p:sp>
      <p:sp>
        <p:nvSpPr>
          <p:cNvPr id="7" name="TextBox 6">
            <a:extLst>
              <a:ext uri="{FF2B5EF4-FFF2-40B4-BE49-F238E27FC236}">
                <a16:creationId xmlns:a16="http://schemas.microsoft.com/office/drawing/2014/main" id="{F3A3B469-4AD5-EA98-F311-58A813400E6A}"/>
              </a:ext>
            </a:extLst>
          </p:cNvPr>
          <p:cNvSpPr txBox="1"/>
          <p:nvPr/>
        </p:nvSpPr>
        <p:spPr>
          <a:xfrm>
            <a:off x="340658" y="1569222"/>
            <a:ext cx="6096000" cy="400110"/>
          </a:xfrm>
          <a:prstGeom prst="rect">
            <a:avLst/>
          </a:prstGeom>
          <a:noFill/>
        </p:spPr>
        <p:txBody>
          <a:bodyPr wrap="square">
            <a:spAutoFit/>
          </a:bodyPr>
          <a:lstStyle/>
          <a:p>
            <a:pPr algn="ctr"/>
            <a:r>
              <a:rPr lang="en-US" sz="2000" b="1" i="0" dirty="0">
                <a:effectLst/>
                <a:latin typeface="Roboto" panose="02000000000000000000" pitchFamily="2" charset="0"/>
              </a:rPr>
              <a:t>Numbers of core vs price</a:t>
            </a:r>
            <a:endParaRPr lang="en-US" sz="2000" b="0" i="0" dirty="0">
              <a:effectLst/>
              <a:latin typeface="Roboto" panose="02000000000000000000" pitchFamily="2" charset="0"/>
            </a:endParaRPr>
          </a:p>
        </p:txBody>
      </p:sp>
      <p:pic>
        <p:nvPicPr>
          <p:cNvPr id="8194" name="Picture 2">
            <a:extLst>
              <a:ext uri="{FF2B5EF4-FFF2-40B4-BE49-F238E27FC236}">
                <a16:creationId xmlns:a16="http://schemas.microsoft.com/office/drawing/2014/main" id="{32F52476-CAF8-ADC7-A8F4-BFFD8A392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615" y="2143739"/>
            <a:ext cx="5652304" cy="202946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5AEF2FD0-7AF1-6DAC-D6DC-835EF8227BD6}"/>
              </a:ext>
            </a:extLst>
          </p:cNvPr>
          <p:cNvCxnSpPr>
            <a:cxnSpLocks/>
          </p:cNvCxnSpPr>
          <p:nvPr/>
        </p:nvCxnSpPr>
        <p:spPr>
          <a:xfrm>
            <a:off x="5964518" y="1506071"/>
            <a:ext cx="0" cy="5351929"/>
          </a:xfrm>
          <a:prstGeom prst="line">
            <a:avLst/>
          </a:prstGeom>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1D28E718-81B9-5C7C-1E8F-D19EFB9C913E}"/>
              </a:ext>
            </a:extLst>
          </p:cNvPr>
          <p:cNvSpPr txBox="1"/>
          <p:nvPr/>
        </p:nvSpPr>
        <p:spPr>
          <a:xfrm>
            <a:off x="6096000" y="1600000"/>
            <a:ext cx="6096000" cy="400110"/>
          </a:xfrm>
          <a:prstGeom prst="rect">
            <a:avLst/>
          </a:prstGeom>
          <a:noFill/>
        </p:spPr>
        <p:txBody>
          <a:bodyPr wrap="square">
            <a:spAutoFit/>
          </a:bodyPr>
          <a:lstStyle/>
          <a:p>
            <a:pPr algn="ctr"/>
            <a:r>
              <a:rPr lang="en-IN" sz="2000" b="1" i="0" dirty="0">
                <a:effectLst/>
                <a:latin typeface="Roboto" panose="02000000000000000000" pitchFamily="2" charset="0"/>
              </a:rPr>
              <a:t>Weight vs price</a:t>
            </a:r>
            <a:endParaRPr lang="en-IN" sz="2000" b="0" i="0" dirty="0">
              <a:effectLst/>
              <a:latin typeface="Roboto" panose="02000000000000000000" pitchFamily="2" charset="0"/>
            </a:endParaRPr>
          </a:p>
        </p:txBody>
      </p:sp>
      <p:pic>
        <p:nvPicPr>
          <p:cNvPr id="8196" name="Picture 4">
            <a:extLst>
              <a:ext uri="{FF2B5EF4-FFF2-40B4-BE49-F238E27FC236}">
                <a16:creationId xmlns:a16="http://schemas.microsoft.com/office/drawing/2014/main" id="{1B9307EC-9B62-3377-2776-43D96EA84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143739"/>
            <a:ext cx="5773269" cy="202946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BDEF7B3-E851-727F-4D11-DBB857099592}"/>
              </a:ext>
            </a:extLst>
          </p:cNvPr>
          <p:cNvSpPr txBox="1"/>
          <p:nvPr/>
        </p:nvSpPr>
        <p:spPr>
          <a:xfrm>
            <a:off x="6257365" y="4743745"/>
            <a:ext cx="5773269" cy="738664"/>
          </a:xfrm>
          <a:prstGeom prst="rect">
            <a:avLst/>
          </a:prstGeom>
          <a:noFill/>
        </p:spPr>
        <p:txBody>
          <a:bodyPr wrap="square">
            <a:spAutoFit/>
          </a:bodyPr>
          <a:lstStyle/>
          <a:p>
            <a:r>
              <a:rPr lang="en-IN" sz="1400" dirty="0">
                <a:solidFill>
                  <a:schemeClr val="accent2"/>
                </a:solidFill>
              </a:rPr>
              <a:t>It is observed that the cost of a phone is directly proportional to its weight. </a:t>
            </a:r>
            <a:r>
              <a:rPr lang="en-US" sz="1400" dirty="0">
                <a:solidFill>
                  <a:schemeClr val="accent2"/>
                </a:solidFill>
              </a:rPr>
              <a:t>The price of a cell phone rises as the weight of the phone decreases.</a:t>
            </a:r>
            <a:endParaRPr lang="en-IN" sz="1400" dirty="0">
              <a:solidFill>
                <a:schemeClr val="accent2"/>
              </a:solidFill>
            </a:endParaRPr>
          </a:p>
        </p:txBody>
      </p:sp>
      <p:pic>
        <p:nvPicPr>
          <p:cNvPr id="8198" name="Picture 6" descr="Weight Icon Trendy Weight Logo Concept Stock Vector (Royalty Free)  1227502783 | Shutterstock">
            <a:extLst>
              <a:ext uri="{FF2B5EF4-FFF2-40B4-BE49-F238E27FC236}">
                <a16:creationId xmlns:a16="http://schemas.microsoft.com/office/drawing/2014/main" id="{40C3770A-E22E-B677-4C66-7441741278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74" t="15724" r="23574" b="28991"/>
          <a:stretch/>
        </p:blipFill>
        <p:spPr bwMode="auto">
          <a:xfrm>
            <a:off x="9143999" y="5345600"/>
            <a:ext cx="1308847" cy="14744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3FDDFDB-5991-366E-796C-FACB8770C641}"/>
              </a:ext>
            </a:extLst>
          </p:cNvPr>
          <p:cNvSpPr txBox="1"/>
          <p:nvPr/>
        </p:nvSpPr>
        <p:spPr>
          <a:xfrm>
            <a:off x="131483" y="4743745"/>
            <a:ext cx="5540189" cy="954107"/>
          </a:xfrm>
          <a:prstGeom prst="rect">
            <a:avLst/>
          </a:prstGeom>
          <a:noFill/>
        </p:spPr>
        <p:txBody>
          <a:bodyPr wrap="square">
            <a:spAutoFit/>
          </a:bodyPr>
          <a:lstStyle/>
          <a:p>
            <a:r>
              <a:rPr lang="en-IN" sz="1400" dirty="0">
                <a:solidFill>
                  <a:schemeClr val="accent2"/>
                </a:solidFill>
              </a:rPr>
              <a:t>The above chart shows the number of core 2 and 7 available in the price range 0 to 3, whereas we saw that the number of course 8 is not available at a high price, and core number 1 is not available at a low price.</a:t>
            </a:r>
          </a:p>
        </p:txBody>
      </p:sp>
    </p:spTree>
    <p:extLst>
      <p:ext uri="{BB962C8B-B14F-4D97-AF65-F5344CB8AC3E}">
        <p14:creationId xmlns:p14="http://schemas.microsoft.com/office/powerpoint/2010/main" val="982370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5754EFF-0438-3929-78B5-299A29301A3B}"/>
              </a:ext>
            </a:extLst>
          </p:cNvPr>
          <p:cNvCxnSpPr>
            <a:cxnSpLocks/>
          </p:cNvCxnSpPr>
          <p:nvPr/>
        </p:nvCxnSpPr>
        <p:spPr>
          <a:xfrm>
            <a:off x="5964518" y="0"/>
            <a:ext cx="0" cy="6858000"/>
          </a:xfrm>
          <a:prstGeom prst="line">
            <a:avLst/>
          </a:prstGeom>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79F56B37-99AF-4507-4BC0-910C507C980D}"/>
              </a:ext>
            </a:extLst>
          </p:cNvPr>
          <p:cNvSpPr txBox="1"/>
          <p:nvPr/>
        </p:nvSpPr>
        <p:spPr>
          <a:xfrm>
            <a:off x="191785" y="4298651"/>
            <a:ext cx="5593976" cy="954107"/>
          </a:xfrm>
          <a:prstGeom prst="rect">
            <a:avLst/>
          </a:prstGeom>
          <a:noFill/>
        </p:spPr>
        <p:txBody>
          <a:bodyPr wrap="square">
            <a:spAutoFit/>
          </a:bodyPr>
          <a:lstStyle/>
          <a:p>
            <a:pPr algn="just"/>
            <a:r>
              <a:rPr lang="en-IN" sz="1400" dirty="0">
                <a:solidFill>
                  <a:schemeClr val="accent2"/>
                </a:solidFill>
              </a:rPr>
              <a:t>As we move from Low cost to Very high cost, the pixel widths of mobiles do not increase in absolute terms. However, mobile with 'Medium cost' and 'High cost' has almost equal pixel widths so we can say that it would be a driving factor in deciding </a:t>
            </a:r>
            <a:r>
              <a:rPr lang="en-IN" sz="1400" dirty="0" err="1">
                <a:solidFill>
                  <a:schemeClr val="accent2"/>
                </a:solidFill>
              </a:rPr>
              <a:t>price_range</a:t>
            </a:r>
            <a:r>
              <a:rPr lang="en-IN" sz="1400" dirty="0">
                <a:solidFill>
                  <a:schemeClr val="accent2"/>
                </a:solidFill>
              </a:rPr>
              <a:t>.</a:t>
            </a:r>
          </a:p>
        </p:txBody>
      </p:sp>
      <p:pic>
        <p:nvPicPr>
          <p:cNvPr id="9218" name="Picture 2">
            <a:extLst>
              <a:ext uri="{FF2B5EF4-FFF2-40B4-BE49-F238E27FC236}">
                <a16:creationId xmlns:a16="http://schemas.microsoft.com/office/drawing/2014/main" id="{C1FB3D80-E21F-10E7-C9AB-D6FD3A82A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9975"/>
            <a:ext cx="5785759" cy="22914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38EB653-E3D9-1154-8A60-C80CDAC52231}"/>
              </a:ext>
            </a:extLst>
          </p:cNvPr>
          <p:cNvSpPr txBox="1"/>
          <p:nvPr/>
        </p:nvSpPr>
        <p:spPr>
          <a:xfrm>
            <a:off x="13029" y="810415"/>
            <a:ext cx="5951489" cy="400110"/>
          </a:xfrm>
          <a:prstGeom prst="rect">
            <a:avLst/>
          </a:prstGeom>
          <a:noFill/>
        </p:spPr>
        <p:txBody>
          <a:bodyPr wrap="square">
            <a:spAutoFit/>
          </a:bodyPr>
          <a:lstStyle/>
          <a:p>
            <a:pPr algn="ctr"/>
            <a:r>
              <a:rPr lang="en-IN" sz="2000" b="1" i="0" dirty="0">
                <a:effectLst/>
                <a:latin typeface="Roboto" panose="02000000000000000000" pitchFamily="2" charset="0"/>
              </a:rPr>
              <a:t>Pixel Resolution Width</a:t>
            </a:r>
            <a:endParaRPr lang="en-IN" sz="2000" b="0" i="0" dirty="0">
              <a:effectLst/>
              <a:latin typeface="Roboto" panose="02000000000000000000" pitchFamily="2" charset="0"/>
            </a:endParaRPr>
          </a:p>
        </p:txBody>
      </p:sp>
      <p:sp>
        <p:nvSpPr>
          <p:cNvPr id="10" name="TextBox 9">
            <a:extLst>
              <a:ext uri="{FF2B5EF4-FFF2-40B4-BE49-F238E27FC236}">
                <a16:creationId xmlns:a16="http://schemas.microsoft.com/office/drawing/2014/main" id="{F584BFD7-8392-DB0F-62DD-42E6077B17DF}"/>
              </a:ext>
            </a:extLst>
          </p:cNvPr>
          <p:cNvSpPr txBox="1"/>
          <p:nvPr/>
        </p:nvSpPr>
        <p:spPr>
          <a:xfrm>
            <a:off x="5951493" y="810415"/>
            <a:ext cx="6096000" cy="400110"/>
          </a:xfrm>
          <a:prstGeom prst="rect">
            <a:avLst/>
          </a:prstGeom>
          <a:noFill/>
        </p:spPr>
        <p:txBody>
          <a:bodyPr wrap="square">
            <a:spAutoFit/>
          </a:bodyPr>
          <a:lstStyle/>
          <a:p>
            <a:pPr algn="ctr"/>
            <a:r>
              <a:rPr lang="en-IN" sz="2000" b="1" i="0" dirty="0">
                <a:effectLst/>
                <a:latin typeface="Roboto" panose="02000000000000000000" pitchFamily="2" charset="0"/>
              </a:rPr>
              <a:t>Pixel Resolution height</a:t>
            </a:r>
            <a:endParaRPr lang="en-IN" sz="2000" b="0" i="0" dirty="0">
              <a:effectLst/>
              <a:latin typeface="Roboto" panose="02000000000000000000" pitchFamily="2" charset="0"/>
            </a:endParaRPr>
          </a:p>
        </p:txBody>
      </p:sp>
      <p:pic>
        <p:nvPicPr>
          <p:cNvPr id="9220" name="Picture 4">
            <a:extLst>
              <a:ext uri="{FF2B5EF4-FFF2-40B4-BE49-F238E27FC236}">
                <a16:creationId xmlns:a16="http://schemas.microsoft.com/office/drawing/2014/main" id="{7BF69E95-6111-2F8E-80D0-6BD88A349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8" y="1674117"/>
            <a:ext cx="5977543" cy="236312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The Best Lenses for iPhone Photography in 2022 | Reviews by Wirecutter">
            <a:extLst>
              <a:ext uri="{FF2B5EF4-FFF2-40B4-BE49-F238E27FC236}">
                <a16:creationId xmlns:a16="http://schemas.microsoft.com/office/drawing/2014/main" id="{8AECDB27-9609-82AA-DD6D-380F80A1BE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35" t="12546" r="21411" b="11798"/>
          <a:stretch/>
        </p:blipFill>
        <p:spPr bwMode="auto">
          <a:xfrm>
            <a:off x="102955" y="5342405"/>
            <a:ext cx="1923879" cy="141036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345,167 Smartphone camera Images, Stock Photos &amp; Vectors | Shutterstock">
            <a:extLst>
              <a:ext uri="{FF2B5EF4-FFF2-40B4-BE49-F238E27FC236}">
                <a16:creationId xmlns:a16="http://schemas.microsoft.com/office/drawing/2014/main" id="{DEEA1699-2A34-A7B6-987B-44B3D76117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48" b="6807"/>
          <a:stretch/>
        </p:blipFill>
        <p:spPr bwMode="auto">
          <a:xfrm>
            <a:off x="10157015" y="5437514"/>
            <a:ext cx="2034984" cy="14204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D63D2DE-F8BC-D589-F256-D8A231E5D07A}"/>
              </a:ext>
            </a:extLst>
          </p:cNvPr>
          <p:cNvSpPr txBox="1"/>
          <p:nvPr/>
        </p:nvSpPr>
        <p:spPr>
          <a:xfrm>
            <a:off x="6214457" y="4406227"/>
            <a:ext cx="5977542" cy="523220"/>
          </a:xfrm>
          <a:prstGeom prst="rect">
            <a:avLst/>
          </a:prstGeom>
          <a:noFill/>
        </p:spPr>
        <p:txBody>
          <a:bodyPr wrap="square">
            <a:spAutoFit/>
          </a:bodyPr>
          <a:lstStyle/>
          <a:p>
            <a:r>
              <a:rPr lang="en-US" sz="1400" dirty="0">
                <a:solidFill>
                  <a:schemeClr val="accent2"/>
                </a:solidFill>
              </a:rPr>
              <a:t>Pixel height, as we move from low cost to very high cost, remains relatively consistent.</a:t>
            </a:r>
            <a:endParaRPr lang="en-IN" sz="1400" dirty="0">
              <a:solidFill>
                <a:schemeClr val="accent2"/>
              </a:solidFill>
            </a:endParaRPr>
          </a:p>
        </p:txBody>
      </p:sp>
    </p:spTree>
    <p:extLst>
      <p:ext uri="{BB962C8B-B14F-4D97-AF65-F5344CB8AC3E}">
        <p14:creationId xmlns:p14="http://schemas.microsoft.com/office/powerpoint/2010/main" val="2323130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47C0F-AA4F-2678-5FE9-7597AC72A2BD}"/>
              </a:ext>
            </a:extLst>
          </p:cNvPr>
          <p:cNvSpPr txBox="1"/>
          <p:nvPr/>
        </p:nvSpPr>
        <p:spPr>
          <a:xfrm>
            <a:off x="0" y="716287"/>
            <a:ext cx="6096000" cy="400110"/>
          </a:xfrm>
          <a:prstGeom prst="rect">
            <a:avLst/>
          </a:prstGeom>
          <a:noFill/>
        </p:spPr>
        <p:txBody>
          <a:bodyPr wrap="square">
            <a:spAutoFit/>
          </a:bodyPr>
          <a:lstStyle/>
          <a:p>
            <a:pPr algn="ctr"/>
            <a:r>
              <a:rPr lang="en-IN" sz="2000" b="1" i="0" dirty="0">
                <a:effectLst/>
                <a:latin typeface="Roboto" panose="02000000000000000000" pitchFamily="2" charset="0"/>
              </a:rPr>
              <a:t>Thickness vs price</a:t>
            </a:r>
            <a:endParaRPr lang="en-IN" sz="2000" b="0" i="0" dirty="0">
              <a:effectLst/>
              <a:latin typeface="Roboto" panose="02000000000000000000" pitchFamily="2" charset="0"/>
            </a:endParaRPr>
          </a:p>
        </p:txBody>
      </p:sp>
      <p:cxnSp>
        <p:nvCxnSpPr>
          <p:cNvPr id="6" name="Straight Connector 5">
            <a:extLst>
              <a:ext uri="{FF2B5EF4-FFF2-40B4-BE49-F238E27FC236}">
                <a16:creationId xmlns:a16="http://schemas.microsoft.com/office/drawing/2014/main" id="{F7F06FAE-8F17-68AC-5F27-1418FA56E711}"/>
              </a:ext>
            </a:extLst>
          </p:cNvPr>
          <p:cNvCxnSpPr>
            <a:cxnSpLocks/>
          </p:cNvCxnSpPr>
          <p:nvPr/>
        </p:nvCxnSpPr>
        <p:spPr>
          <a:xfrm>
            <a:off x="5973483" y="0"/>
            <a:ext cx="0" cy="6858000"/>
          </a:xfrm>
          <a:prstGeom prst="line">
            <a:avLst/>
          </a:prstGeom>
        </p:spPr>
        <p:style>
          <a:lnRef idx="2">
            <a:schemeClr val="dk1"/>
          </a:lnRef>
          <a:fillRef idx="0">
            <a:schemeClr val="dk1"/>
          </a:fillRef>
          <a:effectRef idx="1">
            <a:schemeClr val="dk1"/>
          </a:effectRef>
          <a:fontRef idx="minor">
            <a:schemeClr val="tx1"/>
          </a:fontRef>
        </p:style>
      </p:cxnSp>
      <p:pic>
        <p:nvPicPr>
          <p:cNvPr id="10242" name="Picture 2">
            <a:extLst>
              <a:ext uri="{FF2B5EF4-FFF2-40B4-BE49-F238E27FC236}">
                <a16:creationId xmlns:a16="http://schemas.microsoft.com/office/drawing/2014/main" id="{7ECC5117-42B7-DDF0-23BA-D4FD6555B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398"/>
            <a:ext cx="5906270" cy="233256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Man holding mobile phone with blank screen on white background, closeup of  hand. Space for text Stock Photo - Alamy">
            <a:extLst>
              <a:ext uri="{FF2B5EF4-FFF2-40B4-BE49-F238E27FC236}">
                <a16:creationId xmlns:a16="http://schemas.microsoft.com/office/drawing/2014/main" id="{2FBC66B7-73DA-7C09-D113-6822929A3F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4" t="15574" r="51201" b="14312"/>
          <a:stretch/>
        </p:blipFill>
        <p:spPr bwMode="auto">
          <a:xfrm>
            <a:off x="0" y="5561354"/>
            <a:ext cx="1299881" cy="129664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Dày&quot; - 3.825.506 Ảnh, vector và hình chụp có sẵn | Shutterstock">
            <a:extLst>
              <a:ext uri="{FF2B5EF4-FFF2-40B4-BE49-F238E27FC236}">
                <a16:creationId xmlns:a16="http://schemas.microsoft.com/office/drawing/2014/main" id="{BFD29464-B91C-DA33-D2D5-322E18E165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20" t="17227" r="17060" b="25630"/>
          <a:stretch/>
        </p:blipFill>
        <p:spPr bwMode="auto">
          <a:xfrm>
            <a:off x="4621172" y="5561354"/>
            <a:ext cx="1285099" cy="12069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93983C3-1D42-CE43-F0D4-024255FE9C59}"/>
              </a:ext>
            </a:extLst>
          </p:cNvPr>
          <p:cNvSpPr txBox="1"/>
          <p:nvPr/>
        </p:nvSpPr>
        <p:spPr>
          <a:xfrm>
            <a:off x="5964518" y="747065"/>
            <a:ext cx="6096000" cy="400110"/>
          </a:xfrm>
          <a:prstGeom prst="rect">
            <a:avLst/>
          </a:prstGeom>
          <a:noFill/>
        </p:spPr>
        <p:txBody>
          <a:bodyPr wrap="square">
            <a:spAutoFit/>
          </a:bodyPr>
          <a:lstStyle/>
          <a:p>
            <a:pPr algn="ctr"/>
            <a:r>
              <a:rPr lang="en-IN" sz="2000" b="1" i="0" dirty="0">
                <a:effectLst/>
                <a:latin typeface="Roboto" panose="02000000000000000000" pitchFamily="2" charset="0"/>
              </a:rPr>
              <a:t>Ram vs price</a:t>
            </a:r>
            <a:endParaRPr lang="en-IN" sz="2000" b="0" i="0" dirty="0">
              <a:effectLst/>
              <a:latin typeface="Roboto" panose="02000000000000000000" pitchFamily="2" charset="0"/>
            </a:endParaRPr>
          </a:p>
        </p:txBody>
      </p:sp>
      <p:sp>
        <p:nvSpPr>
          <p:cNvPr id="13" name="TextBox 12">
            <a:extLst>
              <a:ext uri="{FF2B5EF4-FFF2-40B4-BE49-F238E27FC236}">
                <a16:creationId xmlns:a16="http://schemas.microsoft.com/office/drawing/2014/main" id="{BA861C64-4D1D-4D82-3A16-7D8F4CDE8EA0}"/>
              </a:ext>
            </a:extLst>
          </p:cNvPr>
          <p:cNvSpPr txBox="1"/>
          <p:nvPr/>
        </p:nvSpPr>
        <p:spPr>
          <a:xfrm>
            <a:off x="6096000" y="4006787"/>
            <a:ext cx="5407234" cy="523220"/>
          </a:xfrm>
          <a:prstGeom prst="rect">
            <a:avLst/>
          </a:prstGeom>
          <a:noFill/>
        </p:spPr>
        <p:txBody>
          <a:bodyPr wrap="square">
            <a:spAutoFit/>
          </a:bodyPr>
          <a:lstStyle/>
          <a:p>
            <a:r>
              <a:rPr lang="en-IN" sz="1400" dirty="0">
                <a:solidFill>
                  <a:schemeClr val="accent2"/>
                </a:solidFill>
              </a:rPr>
              <a:t>The higher the RAM, the more expensive a smartphone is likely to be.</a:t>
            </a:r>
          </a:p>
        </p:txBody>
      </p:sp>
      <p:sp>
        <p:nvSpPr>
          <p:cNvPr id="15" name="TextBox 14">
            <a:extLst>
              <a:ext uri="{FF2B5EF4-FFF2-40B4-BE49-F238E27FC236}">
                <a16:creationId xmlns:a16="http://schemas.microsoft.com/office/drawing/2014/main" id="{8994D819-8403-222E-1924-96F9849EC976}"/>
              </a:ext>
            </a:extLst>
          </p:cNvPr>
          <p:cNvSpPr txBox="1"/>
          <p:nvPr/>
        </p:nvSpPr>
        <p:spPr>
          <a:xfrm>
            <a:off x="7826186" y="4629380"/>
            <a:ext cx="2895601" cy="369332"/>
          </a:xfrm>
          <a:prstGeom prst="rect">
            <a:avLst/>
          </a:prstGeom>
          <a:noFill/>
        </p:spPr>
        <p:txBody>
          <a:bodyPr wrap="square">
            <a:spAutoFit/>
          </a:bodyPr>
          <a:lstStyle/>
          <a:p>
            <a:r>
              <a:rPr lang="en-IN" sz="1800" dirty="0">
                <a:solidFill>
                  <a:schemeClr val="accent2"/>
                </a:solidFill>
              </a:rPr>
              <a:t>RAM </a:t>
            </a:r>
            <a:r>
              <a:rPr lang="en-IN" b="0" i="0" dirty="0">
                <a:solidFill>
                  <a:schemeClr val="accent2"/>
                </a:solidFill>
                <a:effectLst/>
                <a:latin typeface="arial" panose="020B0604020202020204" pitchFamily="34" charset="0"/>
              </a:rPr>
              <a:t>∝ MOBILE </a:t>
            </a:r>
            <a:r>
              <a:rPr lang="en-IN" sz="1800" dirty="0">
                <a:solidFill>
                  <a:schemeClr val="accent2"/>
                </a:solidFill>
              </a:rPr>
              <a:t> PRICE </a:t>
            </a:r>
            <a:endParaRPr lang="en-IN" dirty="0"/>
          </a:p>
        </p:txBody>
      </p:sp>
      <p:pic>
        <p:nvPicPr>
          <p:cNvPr id="10248" name="Picture 8" descr="Memory Icon Text Ram On Flat Stock Vector (Royalty Free) 1513884809 |  Shutterstock">
            <a:extLst>
              <a:ext uri="{FF2B5EF4-FFF2-40B4-BE49-F238E27FC236}">
                <a16:creationId xmlns:a16="http://schemas.microsoft.com/office/drawing/2014/main" id="{B5F45CCD-2B66-7C7C-2E21-A4B75D43B7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77" t="17815" r="8929" b="21009"/>
          <a:stretch/>
        </p:blipFill>
        <p:spPr bwMode="auto">
          <a:xfrm>
            <a:off x="10064379" y="5226424"/>
            <a:ext cx="1864658" cy="163157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DF5F8BD1-0FD8-0E63-BB9B-E9C8C20C5A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5530" y="1542285"/>
            <a:ext cx="5806491" cy="22367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F0BFD29-43C6-2046-1021-3E7758F93841}"/>
              </a:ext>
            </a:extLst>
          </p:cNvPr>
          <p:cNvSpPr txBox="1"/>
          <p:nvPr/>
        </p:nvSpPr>
        <p:spPr>
          <a:xfrm>
            <a:off x="131483" y="4020795"/>
            <a:ext cx="6096000" cy="738664"/>
          </a:xfrm>
          <a:prstGeom prst="rect">
            <a:avLst/>
          </a:prstGeom>
          <a:noFill/>
        </p:spPr>
        <p:txBody>
          <a:bodyPr wrap="square">
            <a:spAutoFit/>
          </a:bodyPr>
          <a:lstStyle/>
          <a:p>
            <a:r>
              <a:rPr lang="en-IN" sz="1400" dirty="0">
                <a:solidFill>
                  <a:schemeClr val="accent2"/>
                </a:solidFill>
              </a:rPr>
              <a:t>Thick phones are available at the lowest price. The thickness of mobiles ranges from 0.2 cm to almost one </a:t>
            </a:r>
            <a:r>
              <a:rPr lang="en-IN" sz="1400" dirty="0" err="1">
                <a:solidFill>
                  <a:schemeClr val="accent2"/>
                </a:solidFill>
              </a:rPr>
              <a:t>centimeter</a:t>
            </a:r>
            <a:r>
              <a:rPr lang="en-IN" sz="1400" dirty="0">
                <a:solidFill>
                  <a:schemeClr val="accent2"/>
                </a:solidFill>
              </a:rPr>
              <a:t> thick. The cost of thick phones is low or may be high.</a:t>
            </a:r>
          </a:p>
        </p:txBody>
      </p:sp>
    </p:spTree>
    <p:extLst>
      <p:ext uri="{BB962C8B-B14F-4D97-AF65-F5344CB8AC3E}">
        <p14:creationId xmlns:p14="http://schemas.microsoft.com/office/powerpoint/2010/main" val="524510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EDBE-1FDA-7742-166E-AC8304F51038}"/>
              </a:ext>
            </a:extLst>
          </p:cNvPr>
          <p:cNvSpPr>
            <a:spLocks noGrp="1"/>
          </p:cNvSpPr>
          <p:nvPr>
            <p:ph type="title"/>
          </p:nvPr>
        </p:nvSpPr>
        <p:spPr>
          <a:xfrm>
            <a:off x="5240447" y="274577"/>
            <a:ext cx="2032435" cy="557282"/>
          </a:xfrm>
        </p:spPr>
        <p:txBody>
          <a:bodyPr/>
          <a:lstStyle/>
          <a:p>
            <a:r>
              <a:rPr lang="en-IN" sz="2400" b="1" i="0" dirty="0">
                <a:solidFill>
                  <a:schemeClr val="tx1"/>
                </a:solidFill>
                <a:effectLst/>
                <a:latin typeface="Roboto" panose="02000000000000000000" pitchFamily="2" charset="0"/>
              </a:rPr>
              <a:t>Connectivity</a:t>
            </a:r>
            <a:endParaRPr lang="en-IN" sz="2400" dirty="0">
              <a:solidFill>
                <a:schemeClr val="tx1"/>
              </a:solidFill>
            </a:endParaRPr>
          </a:p>
        </p:txBody>
      </p:sp>
      <p:pic>
        <p:nvPicPr>
          <p:cNvPr id="11266" name="Picture 2">
            <a:extLst>
              <a:ext uri="{FF2B5EF4-FFF2-40B4-BE49-F238E27FC236}">
                <a16:creationId xmlns:a16="http://schemas.microsoft.com/office/drawing/2014/main" id="{E995EA1A-30A4-0F8C-ABEE-97E246F32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665" y="1070364"/>
            <a:ext cx="5935335" cy="286373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03E178AD-A0F4-2A7E-25F4-B6AA11A3A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725" y="4129233"/>
            <a:ext cx="5805275" cy="2712809"/>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4224FBCA-A9F1-A19C-4603-6A67AEDBA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80129"/>
            <a:ext cx="5985171" cy="2796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546E6BF-EB4D-AEC4-3120-D8DB22650BC6}"/>
              </a:ext>
            </a:extLst>
          </p:cNvPr>
          <p:cNvSpPr txBox="1"/>
          <p:nvPr/>
        </p:nvSpPr>
        <p:spPr>
          <a:xfrm>
            <a:off x="224118" y="3998331"/>
            <a:ext cx="5935335" cy="1384995"/>
          </a:xfrm>
          <a:prstGeom prst="rect">
            <a:avLst/>
          </a:prstGeom>
          <a:noFill/>
        </p:spPr>
        <p:txBody>
          <a:bodyPr wrap="square">
            <a:spAutoFit/>
          </a:bodyPr>
          <a:lstStyle/>
          <a:p>
            <a:pPr algn="just"/>
            <a:r>
              <a:rPr lang="en-IN" sz="1400" dirty="0">
                <a:solidFill>
                  <a:schemeClr val="accent2"/>
                </a:solidFill>
              </a:rPr>
              <a:t>A study by </a:t>
            </a:r>
            <a:r>
              <a:rPr lang="en-US" sz="1200" b="1" dirty="0">
                <a:solidFill>
                  <a:schemeClr val="accent2"/>
                </a:solidFill>
                <a:ea typeface="Montserrat"/>
                <a:cs typeface="Montserrat"/>
                <a:sym typeface="Montserrat"/>
              </a:rPr>
              <a:t>Mobile Price Range Prediction</a:t>
            </a:r>
            <a:r>
              <a:rPr lang="en-IN" sz="1200" b="1" dirty="0">
                <a:solidFill>
                  <a:schemeClr val="accent2"/>
                </a:solidFill>
              </a:rPr>
              <a:t> </a:t>
            </a:r>
            <a:r>
              <a:rPr lang="en-IN" sz="1400" dirty="0">
                <a:solidFill>
                  <a:schemeClr val="accent2"/>
                </a:solidFill>
              </a:rPr>
              <a:t>has shown that 76.1% of mobile phone users have 3G connectivity, while 23.9% do not support 3G. There are 52.5% of mobile phones with 4G connectivity and 43.5% do not support 4G. According to TRAI data, 50.4% of the users have Bluetooth connectivity and 49.6% do not have it. All these mobile phones are expensive, though.</a:t>
            </a:r>
          </a:p>
        </p:txBody>
      </p:sp>
      <p:pic>
        <p:nvPicPr>
          <p:cNvPr id="11272" name="Picture 8" descr="Mobile Network Speed: 2g, 3g, 4g Stock Photo, Picture And Royalty Free  Image. Image 39375192.">
            <a:extLst>
              <a:ext uri="{FF2B5EF4-FFF2-40B4-BE49-F238E27FC236}">
                <a16:creationId xmlns:a16="http://schemas.microsoft.com/office/drawing/2014/main" id="{23D5C221-A94A-2C48-BF56-468CCCCC5B3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30537" t="7383" r="10067" b="23492"/>
          <a:stretch/>
        </p:blipFill>
        <p:spPr bwMode="auto">
          <a:xfrm>
            <a:off x="4123764" y="5383326"/>
            <a:ext cx="1586753" cy="1384995"/>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Bluetooth Vector Icon Isolated on White Background. Outline, Thin Line  Bluetooth Icon for Website Design and Mobile, App Editorial Stock Image -  Illustration of network, business: 189443839">
            <a:extLst>
              <a:ext uri="{FF2B5EF4-FFF2-40B4-BE49-F238E27FC236}">
                <a16:creationId xmlns:a16="http://schemas.microsoft.com/office/drawing/2014/main" id="{13E0D88E-059B-7AB5-C41B-1D33D2195D50}"/>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55625" y1="45875" x2="57625" y2="52750"/>
                        <a14:foregroundMark x1="57625" y1="52750" x2="57500" y2="61375"/>
                        <a14:foregroundMark x1="57500" y1="61375" x2="56875" y2="62250"/>
                        <a14:foregroundMark x1="61125" y1="39375" x2="64375" y2="54500"/>
                        <a14:foregroundMark x1="64375" y1="54500" x2="63625" y2="62625"/>
                        <a14:foregroundMark x1="63625" y1="62625" x2="60625" y2="69375"/>
                        <a14:foregroundMark x1="66000" y1="35125" x2="73375" y2="56375"/>
                        <a14:foregroundMark x1="73375" y1="56375" x2="72000" y2="67750"/>
                        <a14:foregroundMark x1="72000" y1="67750" x2="68875" y2="74125"/>
                        <a14:foregroundMark x1="68875" y1="74125" x2="66125" y2="74625"/>
                      </a14:backgroundRemoval>
                    </a14:imgEffect>
                  </a14:imgLayer>
                </a14:imgProps>
              </a:ext>
              <a:ext uri="{28A0092B-C50C-407E-A947-70E740481C1C}">
                <a14:useLocalDpi xmlns:a14="http://schemas.microsoft.com/office/drawing/2010/main" val="0"/>
              </a:ext>
            </a:extLst>
          </a:blip>
          <a:srcRect t="32197" b="18561"/>
          <a:stretch/>
        </p:blipFill>
        <p:spPr bwMode="auto">
          <a:xfrm>
            <a:off x="1308146" y="5676631"/>
            <a:ext cx="2366682" cy="1165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09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008D-C94F-4B1A-51C2-5815BD4B8FF3}"/>
              </a:ext>
            </a:extLst>
          </p:cNvPr>
          <p:cNvSpPr>
            <a:spLocks noGrp="1"/>
          </p:cNvSpPr>
          <p:nvPr>
            <p:ph type="title"/>
          </p:nvPr>
        </p:nvSpPr>
        <p:spPr>
          <a:xfrm>
            <a:off x="415600" y="384367"/>
            <a:ext cx="2739976" cy="763600"/>
          </a:xfrm>
        </p:spPr>
        <p:txBody>
          <a:bodyPr/>
          <a:lstStyle/>
          <a:p>
            <a:r>
              <a:rPr lang="en-IN" sz="2400" b="1" i="0" dirty="0">
                <a:solidFill>
                  <a:schemeClr val="tx1"/>
                </a:solidFill>
                <a:effectLst/>
                <a:latin typeface="Roboto" panose="02000000000000000000" pitchFamily="2" charset="0"/>
              </a:rPr>
              <a:t>Camera and Price </a:t>
            </a:r>
            <a:br>
              <a:rPr lang="en-IN" b="0" i="0" dirty="0">
                <a:solidFill>
                  <a:srgbClr val="D5D5D5"/>
                </a:solidFill>
                <a:effectLst/>
                <a:latin typeface="Roboto" panose="02000000000000000000" pitchFamily="2" charset="0"/>
              </a:rPr>
            </a:br>
            <a:endParaRPr lang="en-IN" dirty="0"/>
          </a:p>
        </p:txBody>
      </p:sp>
      <p:pic>
        <p:nvPicPr>
          <p:cNvPr id="12290" name="Picture 2">
            <a:extLst>
              <a:ext uri="{FF2B5EF4-FFF2-40B4-BE49-F238E27FC236}">
                <a16:creationId xmlns:a16="http://schemas.microsoft.com/office/drawing/2014/main" id="{40EB0BF0-3BBC-A2C8-C5BC-F90650361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907" y="810991"/>
            <a:ext cx="6321808" cy="295418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9E912493-4D9B-F060-88CA-BC2BCF3BA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947" y="3765177"/>
            <a:ext cx="6416768" cy="299856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Smartphone back camera isolated on white background 1177118 Vector Art at  Vecteezy">
            <a:extLst>
              <a:ext uri="{FF2B5EF4-FFF2-40B4-BE49-F238E27FC236}">
                <a16:creationId xmlns:a16="http://schemas.microsoft.com/office/drawing/2014/main" id="{3DEEB209-B6BB-7254-607D-F43003F14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4588" y="4840529"/>
            <a:ext cx="1923209" cy="1923209"/>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Mobile Phone Camera Module and Lens Measurement | ZYGO">
            <a:extLst>
              <a:ext uri="{FF2B5EF4-FFF2-40B4-BE49-F238E27FC236}">
                <a16:creationId xmlns:a16="http://schemas.microsoft.com/office/drawing/2014/main" id="{92D830B6-7934-86BB-D7ED-A1D684D478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5918" y="843688"/>
            <a:ext cx="2374852" cy="10752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C53084-E733-7B86-1B08-7950C1A7EBC2}"/>
              </a:ext>
            </a:extLst>
          </p:cNvPr>
          <p:cNvSpPr txBox="1"/>
          <p:nvPr/>
        </p:nvSpPr>
        <p:spPr>
          <a:xfrm>
            <a:off x="11345" y="2125299"/>
            <a:ext cx="5602907" cy="800219"/>
          </a:xfrm>
          <a:prstGeom prst="rect">
            <a:avLst/>
          </a:prstGeom>
          <a:noFill/>
        </p:spPr>
        <p:txBody>
          <a:bodyPr wrap="square">
            <a:spAutoFit/>
          </a:bodyPr>
          <a:lstStyle/>
          <a:p>
            <a:pPr algn="just"/>
            <a:r>
              <a:rPr lang="en-IN" sz="1400" dirty="0">
                <a:solidFill>
                  <a:schemeClr val="accent2"/>
                </a:solidFill>
              </a:rPr>
              <a:t>In this distribution, we can see that  23.4% of mobiles do not have a front camera. This is the highest percentage and there are 19 types of front cameras</a:t>
            </a:r>
            <a:r>
              <a:rPr lang="en-IN" dirty="0">
                <a:solidFill>
                  <a:schemeClr val="accent2"/>
                </a:solidFill>
              </a:rPr>
              <a:t>.</a:t>
            </a:r>
          </a:p>
        </p:txBody>
      </p:sp>
      <p:sp>
        <p:nvSpPr>
          <p:cNvPr id="7" name="TextBox 6">
            <a:extLst>
              <a:ext uri="{FF2B5EF4-FFF2-40B4-BE49-F238E27FC236}">
                <a16:creationId xmlns:a16="http://schemas.microsoft.com/office/drawing/2014/main" id="{CAAD11C4-DD99-876C-51CB-6137CE55A1B3}"/>
              </a:ext>
            </a:extLst>
          </p:cNvPr>
          <p:cNvSpPr txBox="1"/>
          <p:nvPr/>
        </p:nvSpPr>
        <p:spPr>
          <a:xfrm>
            <a:off x="11345" y="3244123"/>
            <a:ext cx="5217458" cy="738664"/>
          </a:xfrm>
          <a:prstGeom prst="rect">
            <a:avLst/>
          </a:prstGeom>
          <a:noFill/>
        </p:spPr>
        <p:txBody>
          <a:bodyPr wrap="square">
            <a:spAutoFit/>
          </a:bodyPr>
          <a:lstStyle/>
          <a:p>
            <a:pPr algn="just"/>
            <a:r>
              <a:rPr lang="en-IN" sz="1400" dirty="0">
                <a:solidFill>
                  <a:schemeClr val="accent2"/>
                </a:solidFill>
              </a:rPr>
              <a:t>If we look at rear cameras, there are 20 different models, with a maximum percentage of 6.3%. The price range for these mobiles  is from 0 to 4</a:t>
            </a:r>
          </a:p>
        </p:txBody>
      </p:sp>
    </p:spTree>
    <p:extLst>
      <p:ext uri="{BB962C8B-B14F-4D97-AF65-F5344CB8AC3E}">
        <p14:creationId xmlns:p14="http://schemas.microsoft.com/office/powerpoint/2010/main" val="1989390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42224979-8D13-C5B2-D938-750423ACC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029" y="609600"/>
            <a:ext cx="7581971" cy="624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6D1AD1-357C-B748-98E6-2E7DCD28B936}"/>
              </a:ext>
            </a:extLst>
          </p:cNvPr>
          <p:cNvSpPr txBox="1"/>
          <p:nvPr/>
        </p:nvSpPr>
        <p:spPr>
          <a:xfrm>
            <a:off x="376516" y="412099"/>
            <a:ext cx="6329082" cy="461665"/>
          </a:xfrm>
          <a:prstGeom prst="rect">
            <a:avLst/>
          </a:prstGeom>
          <a:noFill/>
        </p:spPr>
        <p:txBody>
          <a:bodyPr wrap="square">
            <a:spAutoFit/>
          </a:bodyPr>
          <a:lstStyle/>
          <a:p>
            <a:r>
              <a:rPr lang="en-IN" sz="2400" dirty="0"/>
              <a:t>Heat map</a:t>
            </a:r>
          </a:p>
        </p:txBody>
      </p:sp>
      <p:sp>
        <p:nvSpPr>
          <p:cNvPr id="7" name="TextBox 6">
            <a:extLst>
              <a:ext uri="{FF2B5EF4-FFF2-40B4-BE49-F238E27FC236}">
                <a16:creationId xmlns:a16="http://schemas.microsoft.com/office/drawing/2014/main" id="{3DBC733F-B86B-585E-A5B9-23AE3253F17B}"/>
              </a:ext>
            </a:extLst>
          </p:cNvPr>
          <p:cNvSpPr txBox="1"/>
          <p:nvPr/>
        </p:nvSpPr>
        <p:spPr>
          <a:xfrm>
            <a:off x="475130" y="1205180"/>
            <a:ext cx="4258235" cy="3323987"/>
          </a:xfrm>
          <a:prstGeom prst="rect">
            <a:avLst/>
          </a:prstGeom>
          <a:noFill/>
        </p:spPr>
        <p:txBody>
          <a:bodyPr wrap="square">
            <a:spAutoFit/>
          </a:bodyPr>
          <a:lstStyle/>
          <a:p>
            <a:pPr algn="just"/>
            <a:r>
              <a:rPr lang="en-US" sz="1400" dirty="0">
                <a:solidFill>
                  <a:schemeClr val="accent2"/>
                </a:solidFill>
              </a:rPr>
              <a:t>RAM and </a:t>
            </a:r>
            <a:r>
              <a:rPr lang="en-US" sz="1400" dirty="0" err="1">
                <a:solidFill>
                  <a:schemeClr val="accent2"/>
                </a:solidFill>
              </a:rPr>
              <a:t>price_range</a:t>
            </a:r>
            <a:r>
              <a:rPr lang="en-US" sz="1400" dirty="0">
                <a:solidFill>
                  <a:schemeClr val="accent2"/>
                </a:solidFill>
              </a:rPr>
              <a:t> are highly correlated, as expected. This signifies that RAM will play a significant role in predicting the price range of a smartphone. There is some collinearity between feature pairs ('pc', 'fc') and ('</a:t>
            </a:r>
            <a:r>
              <a:rPr lang="en-US" sz="1400" dirty="0" err="1">
                <a:solidFill>
                  <a:schemeClr val="accent2"/>
                </a:solidFill>
              </a:rPr>
              <a:t>px_width</a:t>
            </a:r>
            <a:r>
              <a:rPr lang="en-US" sz="1400" dirty="0">
                <a:solidFill>
                  <a:schemeClr val="accent2"/>
                </a:solidFill>
              </a:rPr>
              <a:t>', '</a:t>
            </a:r>
            <a:r>
              <a:rPr lang="en-US" sz="1400" dirty="0" err="1">
                <a:solidFill>
                  <a:schemeClr val="accent2"/>
                </a:solidFill>
              </a:rPr>
              <a:t>px_height</a:t>
            </a:r>
            <a:r>
              <a:rPr lang="en-US" sz="1400" dirty="0">
                <a:solidFill>
                  <a:schemeClr val="accent2"/>
                </a:solidFill>
              </a:rPr>
              <a:t>'). Both correlations are justified because there are good chances that if front camera quality is good, back camera quality would be good too. Additionally, if </a:t>
            </a:r>
            <a:r>
              <a:rPr lang="en-US" sz="1400" dirty="0" err="1">
                <a:solidFill>
                  <a:schemeClr val="accent2"/>
                </a:solidFill>
              </a:rPr>
              <a:t>px_height</a:t>
            </a:r>
            <a:r>
              <a:rPr lang="en-US" sz="1400" dirty="0">
                <a:solidFill>
                  <a:schemeClr val="accent2"/>
                </a:solidFill>
              </a:rPr>
              <a:t> increases, pixel width also increases, which means overall screen pixels. We can replace these two features with one feature: Front Camera megapixels and Primary Camera megapixels are different entities despite being correlated; therefore we will keep them as they are for now.</a:t>
            </a:r>
            <a:endParaRPr lang="en-IN" sz="1400" dirty="0">
              <a:solidFill>
                <a:schemeClr val="accent2"/>
              </a:solidFill>
            </a:endParaRPr>
          </a:p>
        </p:txBody>
      </p:sp>
    </p:spTree>
    <p:extLst>
      <p:ext uri="{BB962C8B-B14F-4D97-AF65-F5344CB8AC3E}">
        <p14:creationId xmlns:p14="http://schemas.microsoft.com/office/powerpoint/2010/main" val="1412821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1EBC-574A-7CF2-6553-7734C2EBAA3B}"/>
              </a:ext>
            </a:extLst>
          </p:cNvPr>
          <p:cNvSpPr>
            <a:spLocks noGrp="1"/>
          </p:cNvSpPr>
          <p:nvPr>
            <p:ph type="title"/>
          </p:nvPr>
        </p:nvSpPr>
        <p:spPr>
          <a:xfrm>
            <a:off x="415600" y="732709"/>
            <a:ext cx="11360800" cy="763600"/>
          </a:xfrm>
        </p:spPr>
        <p:txBody>
          <a:bodyPr/>
          <a:lstStyle/>
          <a:p>
            <a:r>
              <a:rPr lang="en-US" sz="3733" b="1" dirty="0">
                <a:solidFill>
                  <a:srgbClr val="C00000"/>
                </a:solidFill>
                <a:latin typeface="Ebrima" pitchFamily="2" charset="0"/>
                <a:ea typeface="Ebrima" pitchFamily="2" charset="0"/>
                <a:cs typeface="Ebrima" pitchFamily="2" charset="0"/>
              </a:rPr>
              <a:t>Machine Learning Model – Classification </a:t>
            </a:r>
            <a:br>
              <a:rPr lang="en-US" sz="3733" b="1" dirty="0">
                <a:solidFill>
                  <a:srgbClr val="C00000"/>
                </a:solidFill>
                <a:latin typeface="Ebrima" pitchFamily="2" charset="0"/>
                <a:ea typeface="Ebrima" pitchFamily="2" charset="0"/>
                <a:cs typeface="Ebrima" pitchFamily="2" charset="0"/>
              </a:rPr>
            </a:br>
            <a:endParaRPr lang="en-IN" dirty="0">
              <a:solidFill>
                <a:srgbClr val="C00000"/>
              </a:solidFill>
            </a:endParaRPr>
          </a:p>
        </p:txBody>
      </p:sp>
      <p:pic>
        <p:nvPicPr>
          <p:cNvPr id="7170" name="Picture 2" descr="Overview of Machine Learning Algorithms: Regression - StrataScratch">
            <a:extLst>
              <a:ext uri="{FF2B5EF4-FFF2-40B4-BE49-F238E27FC236}">
                <a16:creationId xmlns:a16="http://schemas.microsoft.com/office/drawing/2014/main" id="{6D1BA914-8203-29BA-E7C5-FD03CC2DEF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119" t="16349" r="6302" b="16349"/>
          <a:stretch/>
        </p:blipFill>
        <p:spPr bwMode="auto">
          <a:xfrm>
            <a:off x="8633759" y="1375117"/>
            <a:ext cx="3558241" cy="35027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chine Learning Models - Javatpoint">
            <a:extLst>
              <a:ext uri="{FF2B5EF4-FFF2-40B4-BE49-F238E27FC236}">
                <a16:creationId xmlns:a16="http://schemas.microsoft.com/office/drawing/2014/main" id="{B359A410-AF4A-5437-E5B6-E2669EFFF1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70" r="58088"/>
          <a:stretch/>
        </p:blipFill>
        <p:spPr bwMode="auto">
          <a:xfrm>
            <a:off x="-125664" y="3162673"/>
            <a:ext cx="2822634" cy="30819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FECBFB3-4BCD-9648-635F-DBC50F09C3A6}"/>
              </a:ext>
            </a:extLst>
          </p:cNvPr>
          <p:cNvSpPr txBox="1"/>
          <p:nvPr/>
        </p:nvSpPr>
        <p:spPr>
          <a:xfrm>
            <a:off x="2626658" y="1819579"/>
            <a:ext cx="5002306" cy="1754326"/>
          </a:xfrm>
          <a:prstGeom prst="rect">
            <a:avLst/>
          </a:prstGeom>
          <a:noFill/>
        </p:spPr>
        <p:txBody>
          <a:bodyPr wrap="square">
            <a:spAutoFit/>
          </a:bodyPr>
          <a:lstStyle/>
          <a:p>
            <a:pPr algn="l"/>
            <a:r>
              <a:rPr lang="en-US" b="1" i="0" dirty="0">
                <a:solidFill>
                  <a:schemeClr val="bg1"/>
                </a:solidFill>
                <a:effectLst/>
                <a:latin typeface="Roboto" panose="02000000000000000000" pitchFamily="2" charset="0"/>
              </a:rPr>
              <a:t>Types of Classifiers Used :</a:t>
            </a:r>
            <a:endParaRPr lang="en-US" b="0" i="0" dirty="0">
              <a:solidFill>
                <a:schemeClr val="bg1"/>
              </a:solidFill>
              <a:effectLst/>
              <a:latin typeface="Roboto" panose="02000000000000000000" pitchFamily="2" charset="0"/>
            </a:endParaRPr>
          </a:p>
          <a:p>
            <a:pPr algn="l"/>
            <a:r>
              <a:rPr lang="en-US" b="0" i="0" dirty="0">
                <a:solidFill>
                  <a:schemeClr val="bg1"/>
                </a:solidFill>
                <a:effectLst/>
                <a:latin typeface="Roboto" panose="02000000000000000000" pitchFamily="2" charset="0"/>
              </a:rPr>
              <a:t>K-Nearest Neighbors.</a:t>
            </a:r>
          </a:p>
          <a:p>
            <a:pPr algn="l"/>
            <a:r>
              <a:rPr lang="en-US" b="0" i="0" dirty="0">
                <a:solidFill>
                  <a:schemeClr val="bg1"/>
                </a:solidFill>
                <a:effectLst/>
                <a:latin typeface="Roboto" panose="02000000000000000000" pitchFamily="2" charset="0"/>
              </a:rPr>
              <a:t>Support Vector Machines.</a:t>
            </a:r>
          </a:p>
          <a:p>
            <a:pPr algn="l"/>
            <a:r>
              <a:rPr lang="en-US" b="0" i="0" dirty="0">
                <a:solidFill>
                  <a:schemeClr val="bg1"/>
                </a:solidFill>
                <a:effectLst/>
                <a:latin typeface="Roboto" panose="02000000000000000000" pitchFamily="2" charset="0"/>
              </a:rPr>
              <a:t>Decision Tree Classifiers/Random Forests.</a:t>
            </a:r>
          </a:p>
          <a:p>
            <a:pPr algn="l"/>
            <a:r>
              <a:rPr lang="en-US" b="0" i="0" dirty="0">
                <a:solidFill>
                  <a:schemeClr val="bg1"/>
                </a:solidFill>
                <a:effectLst/>
                <a:latin typeface="Roboto" panose="02000000000000000000" pitchFamily="2" charset="0"/>
              </a:rPr>
              <a:t>Naive Bayes.</a:t>
            </a:r>
          </a:p>
          <a:p>
            <a:pPr algn="l"/>
            <a:r>
              <a:rPr lang="en-US" b="0" i="0" dirty="0">
                <a:solidFill>
                  <a:schemeClr val="bg1"/>
                </a:solidFill>
                <a:effectLst/>
                <a:latin typeface="Roboto" panose="02000000000000000000" pitchFamily="2" charset="0"/>
              </a:rPr>
              <a:t>Logistic Regression.</a:t>
            </a:r>
          </a:p>
        </p:txBody>
      </p:sp>
      <p:pic>
        <p:nvPicPr>
          <p:cNvPr id="21506" name="Picture 2" descr="Premium Vector | Vector silhouette man use mobile phone polygon dot connect  line shaped ai. concept for machine learning and artificial intelligence.">
            <a:extLst>
              <a:ext uri="{FF2B5EF4-FFF2-40B4-BE49-F238E27FC236}">
                <a16:creationId xmlns:a16="http://schemas.microsoft.com/office/drawing/2014/main" id="{FC27D8DC-BC27-1597-61F7-43036A21A5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861" b="17493"/>
          <a:stretch/>
        </p:blipFill>
        <p:spPr bwMode="auto">
          <a:xfrm>
            <a:off x="4538967" y="3429000"/>
            <a:ext cx="4171900" cy="3284094"/>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Premium Vector | Vector silhouette man use mobile phone polygon dot connect  line shaped ai. concept for machine learning and artificial intelligence.">
            <a:extLst>
              <a:ext uri="{FF2B5EF4-FFF2-40B4-BE49-F238E27FC236}">
                <a16:creationId xmlns:a16="http://schemas.microsoft.com/office/drawing/2014/main" id="{048D5975-AD7F-B3F0-ECFD-9724956981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741" b="40845"/>
          <a:stretch/>
        </p:blipFill>
        <p:spPr bwMode="auto">
          <a:xfrm>
            <a:off x="2601190" y="3573905"/>
            <a:ext cx="1923490" cy="225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31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9BAC-7C49-7FD8-74A4-A9EBE2B0A619}"/>
              </a:ext>
            </a:extLst>
          </p:cNvPr>
          <p:cNvSpPr>
            <a:spLocks noGrp="1"/>
          </p:cNvSpPr>
          <p:nvPr>
            <p:ph type="title"/>
          </p:nvPr>
        </p:nvSpPr>
        <p:spPr>
          <a:xfrm>
            <a:off x="415600" y="384367"/>
            <a:ext cx="11360800" cy="763600"/>
          </a:xfrm>
        </p:spPr>
        <p:txBody>
          <a:bodyPr/>
          <a:lstStyle/>
          <a:p>
            <a:r>
              <a:rPr lang="en-IN" dirty="0"/>
              <a:t>Content </a:t>
            </a:r>
          </a:p>
        </p:txBody>
      </p:sp>
      <p:sp>
        <p:nvSpPr>
          <p:cNvPr id="3" name="Text Placeholder 2">
            <a:extLst>
              <a:ext uri="{FF2B5EF4-FFF2-40B4-BE49-F238E27FC236}">
                <a16:creationId xmlns:a16="http://schemas.microsoft.com/office/drawing/2014/main" id="{072FA406-EDAB-821F-E8E3-7672132205F6}"/>
              </a:ext>
            </a:extLst>
          </p:cNvPr>
          <p:cNvSpPr>
            <a:spLocks noGrp="1"/>
          </p:cNvSpPr>
          <p:nvPr>
            <p:ph type="body" idx="1"/>
          </p:nvPr>
        </p:nvSpPr>
        <p:spPr/>
        <p:txBody>
          <a:bodyPr/>
          <a:lstStyle/>
          <a:p>
            <a:pPr>
              <a:lnSpc>
                <a:spcPct val="150000"/>
              </a:lnSpc>
              <a:buClr>
                <a:schemeClr val="accent5">
                  <a:lumMod val="50000"/>
                </a:schemeClr>
              </a:buClr>
              <a:buFont typeface="Wingdings" pitchFamily="2" charset="2"/>
              <a:buChar char="v"/>
            </a:pPr>
            <a:r>
              <a:rPr lang="en-US" sz="1800" b="1" dirty="0">
                <a:solidFill>
                  <a:schemeClr val="accent5">
                    <a:lumMod val="50000"/>
                  </a:schemeClr>
                </a:solidFill>
                <a:latin typeface="+mj-lt"/>
                <a:ea typeface="Ebrima" pitchFamily="2" charset="0"/>
                <a:cs typeface="Ebrima" pitchFamily="2" charset="0"/>
              </a:rPr>
              <a:t>Problem Statement /</a:t>
            </a:r>
            <a:r>
              <a:rPr lang="en-IN" b="1" i="0" dirty="0">
                <a:solidFill>
                  <a:schemeClr val="tx1"/>
                </a:solidFill>
                <a:effectLst/>
                <a:latin typeface="+mj-lt"/>
              </a:rPr>
              <a:t> </a:t>
            </a:r>
            <a:r>
              <a:rPr lang="en-IN" b="1" i="0" dirty="0">
                <a:solidFill>
                  <a:schemeClr val="bg1"/>
                </a:solidFill>
                <a:effectLst/>
                <a:latin typeface="+mj-lt"/>
              </a:rPr>
              <a:t>Description</a:t>
            </a:r>
            <a:endParaRPr lang="en-US" sz="1800" b="1" dirty="0">
              <a:solidFill>
                <a:schemeClr val="bg1"/>
              </a:solidFill>
              <a:latin typeface="+mj-lt"/>
              <a:ea typeface="Ebrima" pitchFamily="2" charset="0"/>
              <a:cs typeface="Ebrima" pitchFamily="2" charset="0"/>
            </a:endParaRPr>
          </a:p>
          <a:p>
            <a:pPr>
              <a:lnSpc>
                <a:spcPct val="150000"/>
              </a:lnSpc>
              <a:buClr>
                <a:schemeClr val="accent5">
                  <a:lumMod val="50000"/>
                </a:schemeClr>
              </a:buClr>
              <a:buFont typeface="Wingdings" pitchFamily="2" charset="2"/>
              <a:buChar char="v"/>
            </a:pPr>
            <a:r>
              <a:rPr lang="en-US" sz="1800" b="1" dirty="0">
                <a:solidFill>
                  <a:schemeClr val="accent5">
                    <a:lumMod val="50000"/>
                  </a:schemeClr>
                </a:solidFill>
                <a:latin typeface="+mj-lt"/>
                <a:ea typeface="Ebrima" pitchFamily="2" charset="0"/>
                <a:cs typeface="Ebrima" pitchFamily="2" charset="0"/>
              </a:rPr>
              <a:t>Introduction</a:t>
            </a:r>
          </a:p>
          <a:p>
            <a:pPr>
              <a:lnSpc>
                <a:spcPct val="150000"/>
              </a:lnSpc>
              <a:buClr>
                <a:schemeClr val="accent5">
                  <a:lumMod val="50000"/>
                </a:schemeClr>
              </a:buClr>
              <a:buFont typeface="Wingdings" pitchFamily="2" charset="2"/>
              <a:buChar char="v"/>
            </a:pPr>
            <a:r>
              <a:rPr lang="en-IN" b="1" dirty="0">
                <a:solidFill>
                  <a:schemeClr val="bg1"/>
                </a:solidFill>
                <a:latin typeface="+mj-lt"/>
              </a:rPr>
              <a:t>Data preparation &amp; cleaning </a:t>
            </a:r>
          </a:p>
          <a:p>
            <a:pPr>
              <a:lnSpc>
                <a:spcPct val="150000"/>
              </a:lnSpc>
              <a:buClr>
                <a:schemeClr val="accent5">
                  <a:lumMod val="50000"/>
                </a:schemeClr>
              </a:buClr>
              <a:buFont typeface="Wingdings" pitchFamily="2" charset="2"/>
              <a:buChar char="v"/>
            </a:pPr>
            <a:r>
              <a:rPr lang="en-US" sz="1800" b="1" dirty="0">
                <a:solidFill>
                  <a:schemeClr val="accent5">
                    <a:lumMod val="50000"/>
                  </a:schemeClr>
                </a:solidFill>
                <a:latin typeface="+mj-lt"/>
                <a:ea typeface="Ebrima" pitchFamily="2" charset="0"/>
                <a:cs typeface="Ebrima" pitchFamily="2" charset="0"/>
              </a:rPr>
              <a:t>EDA and Data Processing</a:t>
            </a:r>
          </a:p>
          <a:p>
            <a:pPr>
              <a:lnSpc>
                <a:spcPct val="150000"/>
              </a:lnSpc>
              <a:buClr>
                <a:schemeClr val="accent5">
                  <a:lumMod val="50000"/>
                </a:schemeClr>
              </a:buClr>
              <a:buFont typeface="Wingdings" pitchFamily="2" charset="2"/>
              <a:buChar char="v"/>
            </a:pPr>
            <a:r>
              <a:rPr lang="en-US" sz="1800" b="1" dirty="0">
                <a:solidFill>
                  <a:schemeClr val="accent5">
                    <a:lumMod val="50000"/>
                  </a:schemeClr>
                </a:solidFill>
                <a:latin typeface="+mj-lt"/>
                <a:ea typeface="Ebrima" pitchFamily="2" charset="0"/>
                <a:cs typeface="Ebrima" pitchFamily="2" charset="0"/>
              </a:rPr>
              <a:t>ML Model – Classification</a:t>
            </a:r>
          </a:p>
          <a:p>
            <a:pPr marL="152396" indent="0">
              <a:lnSpc>
                <a:spcPct val="150000"/>
              </a:lnSpc>
              <a:buNone/>
            </a:pPr>
            <a:r>
              <a:rPr lang="en-US" b="0" i="0" dirty="0">
                <a:solidFill>
                  <a:schemeClr val="bg1"/>
                </a:solidFill>
                <a:effectLst/>
                <a:latin typeface="Roboto" panose="02000000000000000000" pitchFamily="2" charset="0"/>
              </a:rPr>
              <a:t>			K-Nearest Neighbors.</a:t>
            </a:r>
          </a:p>
          <a:p>
            <a:pPr marL="152396" indent="0">
              <a:lnSpc>
                <a:spcPct val="150000"/>
              </a:lnSpc>
              <a:buNone/>
            </a:pPr>
            <a:r>
              <a:rPr lang="en-US" b="0" i="0" dirty="0">
                <a:solidFill>
                  <a:schemeClr val="bg1"/>
                </a:solidFill>
                <a:effectLst/>
                <a:latin typeface="Roboto" panose="02000000000000000000" pitchFamily="2" charset="0"/>
              </a:rPr>
              <a:t>			Support Vector Machines.</a:t>
            </a:r>
          </a:p>
          <a:p>
            <a:pPr marL="152396" indent="0">
              <a:lnSpc>
                <a:spcPct val="150000"/>
              </a:lnSpc>
              <a:buNone/>
            </a:pPr>
            <a:r>
              <a:rPr lang="en-US" b="0" i="0" dirty="0">
                <a:solidFill>
                  <a:schemeClr val="bg1"/>
                </a:solidFill>
                <a:effectLst/>
                <a:latin typeface="Roboto" panose="02000000000000000000" pitchFamily="2" charset="0"/>
              </a:rPr>
              <a:t>			Decision Tree Classifiers/Random Forests.</a:t>
            </a:r>
          </a:p>
          <a:p>
            <a:pPr marL="152396" indent="0">
              <a:lnSpc>
                <a:spcPct val="150000"/>
              </a:lnSpc>
              <a:buNone/>
            </a:pPr>
            <a:r>
              <a:rPr lang="en-US" b="0" i="0" dirty="0">
                <a:solidFill>
                  <a:schemeClr val="bg1"/>
                </a:solidFill>
                <a:effectLst/>
                <a:latin typeface="Roboto" panose="02000000000000000000" pitchFamily="2" charset="0"/>
              </a:rPr>
              <a:t>			Naive Bayes.</a:t>
            </a:r>
          </a:p>
          <a:p>
            <a:pPr marL="152396" indent="0">
              <a:lnSpc>
                <a:spcPct val="150000"/>
              </a:lnSpc>
              <a:buNone/>
            </a:pPr>
            <a:r>
              <a:rPr lang="en-US" b="0" i="0" dirty="0">
                <a:solidFill>
                  <a:schemeClr val="bg1"/>
                </a:solidFill>
                <a:effectLst/>
                <a:latin typeface="Roboto" panose="02000000000000000000" pitchFamily="2" charset="0"/>
              </a:rPr>
              <a:t>			Logistic Regression</a:t>
            </a:r>
            <a:endParaRPr lang="en-US" sz="1800" b="1" dirty="0">
              <a:solidFill>
                <a:schemeClr val="accent5">
                  <a:lumMod val="50000"/>
                </a:schemeClr>
              </a:solidFill>
              <a:latin typeface="+mj-lt"/>
              <a:ea typeface="Ebrima" pitchFamily="2" charset="0"/>
              <a:cs typeface="Ebrima" pitchFamily="2" charset="0"/>
            </a:endParaRPr>
          </a:p>
          <a:p>
            <a:pPr>
              <a:lnSpc>
                <a:spcPct val="150000"/>
              </a:lnSpc>
              <a:buClr>
                <a:schemeClr val="accent5">
                  <a:lumMod val="50000"/>
                </a:schemeClr>
              </a:buClr>
              <a:buFont typeface="Wingdings" pitchFamily="2" charset="2"/>
              <a:buChar char="v"/>
            </a:pPr>
            <a:r>
              <a:rPr lang="en-US" sz="1800" b="1" dirty="0">
                <a:solidFill>
                  <a:schemeClr val="accent5">
                    <a:lumMod val="50000"/>
                  </a:schemeClr>
                </a:solidFill>
                <a:latin typeface="+mj-lt"/>
                <a:ea typeface="Ebrima" pitchFamily="2" charset="0"/>
                <a:cs typeface="Ebrima" pitchFamily="2" charset="0"/>
              </a:rPr>
              <a:t>Conclusion</a:t>
            </a:r>
          </a:p>
          <a:p>
            <a:endParaRPr lang="en-IN" dirty="0"/>
          </a:p>
        </p:txBody>
      </p:sp>
      <p:pic>
        <p:nvPicPr>
          <p:cNvPr id="25602" name="Picture 2" descr="Machine Learning Development Company | Top AI/ML Development Services">
            <a:extLst>
              <a:ext uri="{FF2B5EF4-FFF2-40B4-BE49-F238E27FC236}">
                <a16:creationId xmlns:a16="http://schemas.microsoft.com/office/drawing/2014/main" id="{80E9D073-575D-6A36-0F44-F5A8D65CC7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832"/>
          <a:stretch/>
        </p:blipFill>
        <p:spPr bwMode="auto">
          <a:xfrm>
            <a:off x="8137472" y="1370539"/>
            <a:ext cx="4054528" cy="4887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64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4B150-F3DC-2308-76EE-307E925F19B2}"/>
              </a:ext>
            </a:extLst>
          </p:cNvPr>
          <p:cNvSpPr>
            <a:spLocks noGrp="1"/>
          </p:cNvSpPr>
          <p:nvPr>
            <p:ph type="title"/>
          </p:nvPr>
        </p:nvSpPr>
        <p:spPr>
          <a:xfrm>
            <a:off x="2171070" y="669883"/>
            <a:ext cx="4048824" cy="450706"/>
          </a:xfrm>
        </p:spPr>
        <p:txBody>
          <a:bodyPr/>
          <a:lstStyle/>
          <a:p>
            <a:r>
              <a:rPr lang="en-US" sz="2000" b="0" dirty="0">
                <a:solidFill>
                  <a:schemeClr val="tx1"/>
                </a:solidFill>
                <a:effectLst/>
                <a:latin typeface="+mj-lt"/>
              </a:rPr>
              <a:t>looking for outliers using box plot</a:t>
            </a:r>
            <a:br>
              <a:rPr lang="en-US" b="0" dirty="0">
                <a:solidFill>
                  <a:srgbClr val="D4D4D4"/>
                </a:solidFill>
                <a:effectLst/>
                <a:latin typeface="Courier New" panose="02070309020205020404" pitchFamily="49" charset="0"/>
              </a:rPr>
            </a:br>
            <a:endParaRPr lang="en-IN" dirty="0"/>
          </a:p>
        </p:txBody>
      </p:sp>
      <p:pic>
        <p:nvPicPr>
          <p:cNvPr id="13314" name="Picture 2">
            <a:extLst>
              <a:ext uri="{FF2B5EF4-FFF2-40B4-BE49-F238E27FC236}">
                <a16:creationId xmlns:a16="http://schemas.microsoft.com/office/drawing/2014/main" id="{9D11F17C-284C-B49C-8318-9BAB2A25C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25" y="1305255"/>
            <a:ext cx="8289128" cy="46395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A6721D-D631-0A82-A320-B949A14051DF}"/>
              </a:ext>
            </a:extLst>
          </p:cNvPr>
          <p:cNvSpPr txBox="1"/>
          <p:nvPr/>
        </p:nvSpPr>
        <p:spPr>
          <a:xfrm>
            <a:off x="8444753" y="1120589"/>
            <a:ext cx="3496235" cy="369332"/>
          </a:xfrm>
          <a:prstGeom prst="rect">
            <a:avLst/>
          </a:prstGeom>
          <a:noFill/>
        </p:spPr>
        <p:txBody>
          <a:bodyPr wrap="square">
            <a:spAutoFit/>
          </a:bodyPr>
          <a:lstStyle/>
          <a:p>
            <a:pPr algn="l"/>
            <a:r>
              <a:rPr lang="en-US" b="0" i="0" dirty="0">
                <a:effectLst/>
                <a:latin typeface="Roboto" panose="02000000000000000000" pitchFamily="2" charset="0"/>
              </a:rPr>
              <a:t>missing values or missing data</a:t>
            </a:r>
          </a:p>
        </p:txBody>
      </p:sp>
      <p:pic>
        <p:nvPicPr>
          <p:cNvPr id="7" name="Picture 6">
            <a:extLst>
              <a:ext uri="{FF2B5EF4-FFF2-40B4-BE49-F238E27FC236}">
                <a16:creationId xmlns:a16="http://schemas.microsoft.com/office/drawing/2014/main" id="{A2E9639D-E26B-F228-4A18-581FDA60244E}"/>
              </a:ext>
            </a:extLst>
          </p:cNvPr>
          <p:cNvPicPr>
            <a:picLocks noChangeAspect="1"/>
          </p:cNvPicPr>
          <p:nvPr/>
        </p:nvPicPr>
        <p:blipFill>
          <a:blip r:embed="rId3"/>
          <a:stretch>
            <a:fillRect/>
          </a:stretch>
        </p:blipFill>
        <p:spPr>
          <a:xfrm>
            <a:off x="8744945" y="1696826"/>
            <a:ext cx="2895851" cy="4450466"/>
          </a:xfrm>
          <a:prstGeom prst="rect">
            <a:avLst/>
          </a:prstGeom>
        </p:spPr>
      </p:pic>
    </p:spTree>
    <p:extLst>
      <p:ext uri="{BB962C8B-B14F-4D97-AF65-F5344CB8AC3E}">
        <p14:creationId xmlns:p14="http://schemas.microsoft.com/office/powerpoint/2010/main" val="3534007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2B620-E705-A8BB-4E34-D8C6D7392C7E}"/>
              </a:ext>
            </a:extLst>
          </p:cNvPr>
          <p:cNvSpPr>
            <a:spLocks noGrp="1"/>
          </p:cNvSpPr>
          <p:nvPr>
            <p:ph type="title"/>
          </p:nvPr>
        </p:nvSpPr>
        <p:spPr/>
        <p:txBody>
          <a:bodyPr/>
          <a:lstStyle/>
          <a:p>
            <a:r>
              <a:rPr lang="en-US" sz="2400" b="0" i="0" dirty="0">
                <a:solidFill>
                  <a:schemeClr val="tx1"/>
                </a:solidFill>
                <a:effectLst/>
                <a:latin typeface="Roboto" panose="02000000000000000000" pitchFamily="2" charset="0"/>
              </a:rPr>
              <a:t>K-Nearest Neighbors</a:t>
            </a:r>
            <a:endParaRPr lang="en-IN" sz="2400" dirty="0">
              <a:solidFill>
                <a:schemeClr val="tx1"/>
              </a:solidFill>
            </a:endParaRPr>
          </a:p>
        </p:txBody>
      </p:sp>
      <p:pic>
        <p:nvPicPr>
          <p:cNvPr id="14338" name="Picture 2">
            <a:extLst>
              <a:ext uri="{FF2B5EF4-FFF2-40B4-BE49-F238E27FC236}">
                <a16:creationId xmlns:a16="http://schemas.microsoft.com/office/drawing/2014/main" id="{AB594412-BF02-8A5D-8DC5-F45A65AB9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97" y="1563154"/>
            <a:ext cx="3467379" cy="35622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B50533-9153-2587-4DE0-1BC68A56009A}"/>
              </a:ext>
            </a:extLst>
          </p:cNvPr>
          <p:cNvPicPr>
            <a:picLocks noChangeAspect="1"/>
          </p:cNvPicPr>
          <p:nvPr/>
        </p:nvPicPr>
        <p:blipFill>
          <a:blip r:embed="rId3"/>
          <a:stretch>
            <a:fillRect/>
          </a:stretch>
        </p:blipFill>
        <p:spPr>
          <a:xfrm>
            <a:off x="5254381" y="4603738"/>
            <a:ext cx="4676551" cy="2128753"/>
          </a:xfrm>
          <a:prstGeom prst="rect">
            <a:avLst/>
          </a:prstGeom>
        </p:spPr>
      </p:pic>
      <p:sp>
        <p:nvSpPr>
          <p:cNvPr id="7" name="TextBox 6">
            <a:extLst>
              <a:ext uri="{FF2B5EF4-FFF2-40B4-BE49-F238E27FC236}">
                <a16:creationId xmlns:a16="http://schemas.microsoft.com/office/drawing/2014/main" id="{368154ED-6984-A146-F88E-A56C47F5EF00}"/>
              </a:ext>
            </a:extLst>
          </p:cNvPr>
          <p:cNvSpPr txBox="1"/>
          <p:nvPr/>
        </p:nvSpPr>
        <p:spPr>
          <a:xfrm>
            <a:off x="654423" y="5483449"/>
            <a:ext cx="6096000" cy="369332"/>
          </a:xfrm>
          <a:prstGeom prst="rect">
            <a:avLst/>
          </a:prstGeom>
          <a:noFill/>
        </p:spPr>
        <p:txBody>
          <a:bodyPr wrap="square">
            <a:spAutoFit/>
          </a:bodyPr>
          <a:lstStyle/>
          <a:p>
            <a:r>
              <a:rPr lang="en-IN" dirty="0">
                <a:solidFill>
                  <a:schemeClr val="bg1"/>
                </a:solidFill>
              </a:rPr>
              <a:t>Accuracy_ Score : 95.87%</a:t>
            </a:r>
          </a:p>
        </p:txBody>
      </p:sp>
      <p:pic>
        <p:nvPicPr>
          <p:cNvPr id="14340" name="Picture 4" descr="Machine Learning Vector Icon. Machine Learning Editable Stroke Stock Vector  - Illustration of neuron, technology: 184476735">
            <a:extLst>
              <a:ext uri="{FF2B5EF4-FFF2-40B4-BE49-F238E27FC236}">
                <a16:creationId xmlns:a16="http://schemas.microsoft.com/office/drawing/2014/main" id="{66D69754-EA92-F436-61B2-A1343AD16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8966" y="593367"/>
            <a:ext cx="2273740" cy="22737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539FAC-A148-B939-809B-6C159765CA43}"/>
              </a:ext>
            </a:extLst>
          </p:cNvPr>
          <p:cNvSpPr txBox="1"/>
          <p:nvPr/>
        </p:nvSpPr>
        <p:spPr>
          <a:xfrm>
            <a:off x="3971364" y="2932783"/>
            <a:ext cx="6096000" cy="584775"/>
          </a:xfrm>
          <a:prstGeom prst="rect">
            <a:avLst/>
          </a:prstGeom>
          <a:noFill/>
        </p:spPr>
        <p:txBody>
          <a:bodyPr wrap="square">
            <a:spAutoFit/>
          </a:bodyPr>
          <a:lstStyle/>
          <a:p>
            <a:r>
              <a:rPr lang="en-US" sz="1600" b="0" i="0" dirty="0">
                <a:solidFill>
                  <a:schemeClr val="accent2"/>
                </a:solidFill>
                <a:effectLst/>
                <a:latin typeface="arial" panose="020B0604020202020204" pitchFamily="34" charset="0"/>
              </a:rPr>
              <a:t>whereas the </a:t>
            </a:r>
            <a:r>
              <a:rPr lang="en-US" sz="1600" b="0" i="0" dirty="0" err="1">
                <a:solidFill>
                  <a:schemeClr val="accent2"/>
                </a:solidFill>
                <a:effectLst/>
                <a:latin typeface="arial" panose="020B0604020202020204" pitchFamily="34" charset="0"/>
              </a:rPr>
              <a:t>kNN</a:t>
            </a:r>
            <a:r>
              <a:rPr lang="en-US" sz="1600" b="0" i="0" dirty="0">
                <a:solidFill>
                  <a:schemeClr val="accent2"/>
                </a:solidFill>
                <a:effectLst/>
                <a:latin typeface="arial" panose="020B0604020202020204" pitchFamily="34" charset="0"/>
              </a:rPr>
              <a:t> method was to produce a accuracy score is 95.87 </a:t>
            </a:r>
            <a:r>
              <a:rPr lang="en-US" sz="1600" b="1" i="0" dirty="0">
                <a:solidFill>
                  <a:schemeClr val="accent2"/>
                </a:solidFill>
                <a:effectLst/>
                <a:latin typeface="arial" panose="020B0604020202020204" pitchFamily="34" charset="0"/>
              </a:rPr>
              <a:t>%</a:t>
            </a:r>
            <a:endParaRPr lang="en-IN" sz="1600" dirty="0">
              <a:solidFill>
                <a:schemeClr val="accent2"/>
              </a:solidFill>
            </a:endParaRPr>
          </a:p>
        </p:txBody>
      </p:sp>
    </p:spTree>
    <p:extLst>
      <p:ext uri="{BB962C8B-B14F-4D97-AF65-F5344CB8AC3E}">
        <p14:creationId xmlns:p14="http://schemas.microsoft.com/office/powerpoint/2010/main" val="1875609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2F77C-9C9E-78BC-58AB-F34536D55645}"/>
              </a:ext>
            </a:extLst>
          </p:cNvPr>
          <p:cNvSpPr>
            <a:spLocks noGrp="1"/>
          </p:cNvSpPr>
          <p:nvPr>
            <p:ph type="title"/>
          </p:nvPr>
        </p:nvSpPr>
        <p:spPr/>
        <p:txBody>
          <a:bodyPr/>
          <a:lstStyle/>
          <a:p>
            <a:r>
              <a:rPr lang="en-US" sz="2400" b="0" i="0" dirty="0">
                <a:solidFill>
                  <a:schemeClr val="tx1"/>
                </a:solidFill>
                <a:effectLst/>
                <a:latin typeface="Roboto" panose="02000000000000000000" pitchFamily="2" charset="0"/>
              </a:rPr>
              <a:t>Support Vector Machines</a:t>
            </a:r>
            <a:endParaRPr lang="en-IN" sz="2400" dirty="0">
              <a:solidFill>
                <a:schemeClr val="tx1"/>
              </a:solidFill>
            </a:endParaRPr>
          </a:p>
        </p:txBody>
      </p:sp>
      <p:pic>
        <p:nvPicPr>
          <p:cNvPr id="15362" name="Picture 2">
            <a:extLst>
              <a:ext uri="{FF2B5EF4-FFF2-40B4-BE49-F238E27FC236}">
                <a16:creationId xmlns:a16="http://schemas.microsoft.com/office/drawing/2014/main" id="{579AA8BA-5EFA-D129-99EC-11D291064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0" y="1473508"/>
            <a:ext cx="3394400" cy="33504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2F1FA94-D6FD-0743-B179-29682BD9EA38}"/>
              </a:ext>
            </a:extLst>
          </p:cNvPr>
          <p:cNvPicPr>
            <a:picLocks noChangeAspect="1"/>
          </p:cNvPicPr>
          <p:nvPr/>
        </p:nvPicPr>
        <p:blipFill>
          <a:blip r:embed="rId3"/>
          <a:stretch>
            <a:fillRect/>
          </a:stretch>
        </p:blipFill>
        <p:spPr>
          <a:xfrm>
            <a:off x="4444299" y="1473508"/>
            <a:ext cx="4170783" cy="2081798"/>
          </a:xfrm>
          <a:prstGeom prst="rect">
            <a:avLst/>
          </a:prstGeom>
        </p:spPr>
      </p:pic>
      <p:sp>
        <p:nvSpPr>
          <p:cNvPr id="7" name="TextBox 6">
            <a:extLst>
              <a:ext uri="{FF2B5EF4-FFF2-40B4-BE49-F238E27FC236}">
                <a16:creationId xmlns:a16="http://schemas.microsoft.com/office/drawing/2014/main" id="{760C4A74-62D3-47F5-8004-8D472810B450}"/>
              </a:ext>
            </a:extLst>
          </p:cNvPr>
          <p:cNvSpPr txBox="1"/>
          <p:nvPr/>
        </p:nvSpPr>
        <p:spPr>
          <a:xfrm>
            <a:off x="8728400" y="1881699"/>
            <a:ext cx="3389709" cy="369332"/>
          </a:xfrm>
          <a:prstGeom prst="rect">
            <a:avLst/>
          </a:prstGeom>
          <a:noFill/>
        </p:spPr>
        <p:txBody>
          <a:bodyPr wrap="square">
            <a:spAutoFit/>
          </a:bodyPr>
          <a:lstStyle/>
          <a:p>
            <a:r>
              <a:rPr lang="en-IN" dirty="0">
                <a:solidFill>
                  <a:schemeClr val="bg1"/>
                </a:solidFill>
              </a:rPr>
              <a:t>Accuracy_ Score : 88%</a:t>
            </a:r>
          </a:p>
        </p:txBody>
      </p:sp>
      <p:pic>
        <p:nvPicPr>
          <p:cNvPr id="15364" name="Picture 4" descr="Machine learning Artificial intelligence Computer Science Research,  Computer, text, computer png | PNGEgg">
            <a:extLst>
              <a:ext uri="{FF2B5EF4-FFF2-40B4-BE49-F238E27FC236}">
                <a16:creationId xmlns:a16="http://schemas.microsoft.com/office/drawing/2014/main" id="{1FB51382-E0BD-C4A8-386F-B820E6A8256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1075" t="13895" r="13351" b="15247"/>
          <a:stretch/>
        </p:blipFill>
        <p:spPr bwMode="auto">
          <a:xfrm>
            <a:off x="9556375" y="4347881"/>
            <a:ext cx="2561733" cy="23487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345B0B-010C-36B7-4429-50EAC85CD5CE}"/>
              </a:ext>
            </a:extLst>
          </p:cNvPr>
          <p:cNvSpPr txBox="1"/>
          <p:nvPr/>
        </p:nvSpPr>
        <p:spPr>
          <a:xfrm>
            <a:off x="4078941" y="4231358"/>
            <a:ext cx="6096000" cy="523220"/>
          </a:xfrm>
          <a:prstGeom prst="rect">
            <a:avLst/>
          </a:prstGeom>
          <a:noFill/>
        </p:spPr>
        <p:txBody>
          <a:bodyPr wrap="square">
            <a:spAutoFit/>
          </a:bodyPr>
          <a:lstStyle/>
          <a:p>
            <a:r>
              <a:rPr lang="en-US" sz="1400" b="0" i="0" dirty="0">
                <a:solidFill>
                  <a:schemeClr val="accent2"/>
                </a:solidFill>
                <a:effectLst/>
                <a:latin typeface="arial" panose="020B0604020202020204" pitchFamily="34" charset="0"/>
              </a:rPr>
              <a:t>The linear SVM model had a classification accuracy of </a:t>
            </a:r>
            <a:r>
              <a:rPr lang="en-US" sz="1400" b="1" dirty="0">
                <a:solidFill>
                  <a:schemeClr val="accent2"/>
                </a:solidFill>
                <a:latin typeface="arial" panose="020B0604020202020204" pitchFamily="34" charset="0"/>
              </a:rPr>
              <a:t>88</a:t>
            </a:r>
            <a:r>
              <a:rPr lang="en-US" sz="1400" b="1" i="0" dirty="0">
                <a:solidFill>
                  <a:schemeClr val="accent2"/>
                </a:solidFill>
                <a:effectLst/>
                <a:latin typeface="arial" panose="020B0604020202020204" pitchFamily="34" charset="0"/>
              </a:rPr>
              <a:t>%</a:t>
            </a:r>
            <a:r>
              <a:rPr lang="en-US" sz="1400" b="0" i="0" dirty="0">
                <a:solidFill>
                  <a:schemeClr val="accent2"/>
                </a:solidFill>
                <a:effectLst/>
                <a:latin typeface="arial" panose="020B0604020202020204" pitchFamily="34" charset="0"/>
              </a:rPr>
              <a:t> with those transcript variables, four fewer variables than logistic regression</a:t>
            </a:r>
            <a:endParaRPr lang="en-IN" sz="1400" dirty="0">
              <a:solidFill>
                <a:schemeClr val="accent2"/>
              </a:solidFill>
            </a:endParaRPr>
          </a:p>
        </p:txBody>
      </p:sp>
    </p:spTree>
    <p:extLst>
      <p:ext uri="{BB962C8B-B14F-4D97-AF65-F5344CB8AC3E}">
        <p14:creationId xmlns:p14="http://schemas.microsoft.com/office/powerpoint/2010/main" val="4283698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B8783-543D-D6CD-3F32-198F3EF5EFD4}"/>
              </a:ext>
            </a:extLst>
          </p:cNvPr>
          <p:cNvSpPr>
            <a:spLocks noGrp="1"/>
          </p:cNvSpPr>
          <p:nvPr>
            <p:ph type="title"/>
          </p:nvPr>
        </p:nvSpPr>
        <p:spPr>
          <a:xfrm>
            <a:off x="532141" y="384367"/>
            <a:ext cx="11360800" cy="763600"/>
          </a:xfrm>
        </p:spPr>
        <p:txBody>
          <a:bodyPr/>
          <a:lstStyle/>
          <a:p>
            <a:r>
              <a:rPr lang="en-US" sz="2400" b="0" i="0" dirty="0">
                <a:solidFill>
                  <a:schemeClr val="tx1"/>
                </a:solidFill>
                <a:effectLst/>
                <a:latin typeface="Roboto" panose="02000000000000000000" pitchFamily="2" charset="0"/>
              </a:rPr>
              <a:t>Random Forests</a:t>
            </a:r>
            <a:endParaRPr lang="en-IN" sz="2400" dirty="0">
              <a:solidFill>
                <a:schemeClr val="tx1"/>
              </a:solidFill>
            </a:endParaRPr>
          </a:p>
        </p:txBody>
      </p:sp>
      <p:pic>
        <p:nvPicPr>
          <p:cNvPr id="17410" name="Picture 2">
            <a:extLst>
              <a:ext uri="{FF2B5EF4-FFF2-40B4-BE49-F238E27FC236}">
                <a16:creationId xmlns:a16="http://schemas.microsoft.com/office/drawing/2014/main" id="{6ADDC390-75E3-0A93-8434-C08B9682D8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41" y="1236569"/>
            <a:ext cx="3367506" cy="34596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787C81-674E-C059-13EB-B6C9151459A3}"/>
              </a:ext>
            </a:extLst>
          </p:cNvPr>
          <p:cNvPicPr>
            <a:picLocks noChangeAspect="1"/>
          </p:cNvPicPr>
          <p:nvPr/>
        </p:nvPicPr>
        <p:blipFill>
          <a:blip r:embed="rId3"/>
          <a:stretch>
            <a:fillRect/>
          </a:stretch>
        </p:blipFill>
        <p:spPr>
          <a:xfrm>
            <a:off x="200613" y="4784797"/>
            <a:ext cx="4511431" cy="1943268"/>
          </a:xfrm>
          <a:prstGeom prst="rect">
            <a:avLst/>
          </a:prstGeom>
        </p:spPr>
      </p:pic>
      <p:sp>
        <p:nvSpPr>
          <p:cNvPr id="7" name="TextBox 6">
            <a:extLst>
              <a:ext uri="{FF2B5EF4-FFF2-40B4-BE49-F238E27FC236}">
                <a16:creationId xmlns:a16="http://schemas.microsoft.com/office/drawing/2014/main" id="{4FDD5625-8816-F886-CC34-09E0D67DF3E1}"/>
              </a:ext>
            </a:extLst>
          </p:cNvPr>
          <p:cNvSpPr txBox="1"/>
          <p:nvPr/>
        </p:nvSpPr>
        <p:spPr>
          <a:xfrm>
            <a:off x="4712044" y="3715616"/>
            <a:ext cx="6096000" cy="369332"/>
          </a:xfrm>
          <a:prstGeom prst="rect">
            <a:avLst/>
          </a:prstGeom>
          <a:noFill/>
        </p:spPr>
        <p:txBody>
          <a:bodyPr wrap="square">
            <a:spAutoFit/>
          </a:bodyPr>
          <a:lstStyle/>
          <a:p>
            <a:r>
              <a:rPr lang="en-IN" dirty="0">
                <a:solidFill>
                  <a:schemeClr val="bg1"/>
                </a:solidFill>
              </a:rPr>
              <a:t>Accuracy_ Score : 96.15%</a:t>
            </a:r>
          </a:p>
        </p:txBody>
      </p:sp>
      <p:sp>
        <p:nvSpPr>
          <p:cNvPr id="9" name="TextBox 8">
            <a:extLst>
              <a:ext uri="{FF2B5EF4-FFF2-40B4-BE49-F238E27FC236}">
                <a16:creationId xmlns:a16="http://schemas.microsoft.com/office/drawing/2014/main" id="{0672984A-86A2-4644-7785-3151B579B116}"/>
              </a:ext>
            </a:extLst>
          </p:cNvPr>
          <p:cNvSpPr txBox="1"/>
          <p:nvPr/>
        </p:nvSpPr>
        <p:spPr>
          <a:xfrm>
            <a:off x="4712044" y="1739294"/>
            <a:ext cx="6096000" cy="1384995"/>
          </a:xfrm>
          <a:prstGeom prst="rect">
            <a:avLst/>
          </a:prstGeom>
          <a:noFill/>
        </p:spPr>
        <p:txBody>
          <a:bodyPr wrap="square">
            <a:spAutoFit/>
          </a:bodyPr>
          <a:lstStyle/>
          <a:p>
            <a:r>
              <a:rPr lang="en-IN" sz="1400" dirty="0">
                <a:solidFill>
                  <a:schemeClr val="accent2"/>
                </a:solidFill>
              </a:rPr>
              <a:t>A random forest is built on a variety of decision trees. Every decision tree is made up of nodes that represent decisions, leaf nodes and a root node. The leaf nodes of each tree represent the decisions in the decision tree, and the root node represents the final result of that decision tree. The final product can be determined using a majority-voting procedure. Let us now implement our random forest algorithm.</a:t>
            </a:r>
          </a:p>
        </p:txBody>
      </p:sp>
      <p:pic>
        <p:nvPicPr>
          <p:cNvPr id="17412" name="Picture 4" descr="deep learning icon - Royalty Free Stock Illustrations and Vectors - Stocklib">
            <a:extLst>
              <a:ext uri="{FF2B5EF4-FFF2-40B4-BE49-F238E27FC236}">
                <a16:creationId xmlns:a16="http://schemas.microsoft.com/office/drawing/2014/main" id="{90B92AC3-E1C0-ED21-2B96-AC72633A15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0635" y="4709572"/>
            <a:ext cx="3881718" cy="2018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626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7AFE4-3E0A-C606-5E7E-F024F83D1E12}"/>
              </a:ext>
            </a:extLst>
          </p:cNvPr>
          <p:cNvSpPr>
            <a:spLocks noGrp="1"/>
          </p:cNvSpPr>
          <p:nvPr>
            <p:ph type="title"/>
          </p:nvPr>
        </p:nvSpPr>
        <p:spPr>
          <a:xfrm>
            <a:off x="343882" y="297532"/>
            <a:ext cx="11360800" cy="763600"/>
          </a:xfrm>
        </p:spPr>
        <p:txBody>
          <a:bodyPr/>
          <a:lstStyle/>
          <a:p>
            <a:r>
              <a:rPr lang="en-US" sz="2400" b="0" i="0" dirty="0">
                <a:solidFill>
                  <a:schemeClr val="tx1"/>
                </a:solidFill>
                <a:effectLst/>
                <a:latin typeface="Roboto" panose="02000000000000000000" pitchFamily="2" charset="0"/>
              </a:rPr>
              <a:t>Decision Tree Classifiers</a:t>
            </a:r>
            <a:endParaRPr lang="en-IN" sz="2400" dirty="0">
              <a:solidFill>
                <a:schemeClr val="tx1"/>
              </a:solidFill>
            </a:endParaRPr>
          </a:p>
        </p:txBody>
      </p:sp>
      <p:pic>
        <p:nvPicPr>
          <p:cNvPr id="16386" name="Picture 2">
            <a:extLst>
              <a:ext uri="{FF2B5EF4-FFF2-40B4-BE49-F238E27FC236}">
                <a16:creationId xmlns:a16="http://schemas.microsoft.com/office/drawing/2014/main" id="{2CDB3ADA-58D0-D438-2C7F-4502B53C01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90" y="758589"/>
            <a:ext cx="7776975" cy="5444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BC06BE-0A0A-5E5F-1F2F-310C901649A8}"/>
              </a:ext>
            </a:extLst>
          </p:cNvPr>
          <p:cNvSpPr txBox="1"/>
          <p:nvPr/>
        </p:nvSpPr>
        <p:spPr>
          <a:xfrm>
            <a:off x="8226377" y="970021"/>
            <a:ext cx="3621741" cy="2031325"/>
          </a:xfrm>
          <a:prstGeom prst="rect">
            <a:avLst/>
          </a:prstGeom>
          <a:noFill/>
        </p:spPr>
        <p:txBody>
          <a:bodyPr wrap="square">
            <a:spAutoFit/>
          </a:bodyPr>
          <a:lstStyle/>
          <a:p>
            <a:r>
              <a:rPr lang="en-IN" sz="1400" dirty="0">
                <a:solidFill>
                  <a:schemeClr val="accent2"/>
                </a:solidFill>
              </a:rPr>
              <a:t>The model overfit because the training dataset accuracy was 100% for all 5 different folds of the cross validation, while the average testing dataset accuracy was 83.14%. An 83.14% accuracy for the testing set is pretty good, but I believe this model could do better. I will try to tune this model by adding more layers with smaller number of neurons per layer.</a:t>
            </a:r>
          </a:p>
        </p:txBody>
      </p:sp>
      <p:pic>
        <p:nvPicPr>
          <p:cNvPr id="7" name="Picture 6">
            <a:extLst>
              <a:ext uri="{FF2B5EF4-FFF2-40B4-BE49-F238E27FC236}">
                <a16:creationId xmlns:a16="http://schemas.microsoft.com/office/drawing/2014/main" id="{1F12C57B-DEAE-A084-F71D-E2AB7EB67CC8}"/>
              </a:ext>
            </a:extLst>
          </p:cNvPr>
          <p:cNvPicPr>
            <a:picLocks noChangeAspect="1"/>
          </p:cNvPicPr>
          <p:nvPr/>
        </p:nvPicPr>
        <p:blipFill>
          <a:blip r:embed="rId3"/>
          <a:stretch>
            <a:fillRect/>
          </a:stretch>
        </p:blipFill>
        <p:spPr>
          <a:xfrm>
            <a:off x="9543254" y="4211582"/>
            <a:ext cx="2491956" cy="2514818"/>
          </a:xfrm>
          <a:prstGeom prst="rect">
            <a:avLst/>
          </a:prstGeom>
        </p:spPr>
      </p:pic>
      <p:sp>
        <p:nvSpPr>
          <p:cNvPr id="9" name="TextBox 8">
            <a:extLst>
              <a:ext uri="{FF2B5EF4-FFF2-40B4-BE49-F238E27FC236}">
                <a16:creationId xmlns:a16="http://schemas.microsoft.com/office/drawing/2014/main" id="{2A4F9604-F2CA-C83F-B661-FE81323D7CA1}"/>
              </a:ext>
            </a:extLst>
          </p:cNvPr>
          <p:cNvSpPr txBox="1"/>
          <p:nvPr/>
        </p:nvSpPr>
        <p:spPr>
          <a:xfrm>
            <a:off x="7933765" y="3144799"/>
            <a:ext cx="4101445" cy="923330"/>
          </a:xfrm>
          <a:prstGeom prst="rect">
            <a:avLst/>
          </a:prstGeom>
          <a:noFill/>
        </p:spPr>
        <p:txBody>
          <a:bodyPr wrap="square">
            <a:spAutoFit/>
          </a:bodyPr>
          <a:lstStyle/>
          <a:p>
            <a:r>
              <a:rPr lang="en-IN" b="0" dirty="0" err="1">
                <a:solidFill>
                  <a:schemeClr val="accent2"/>
                </a:solidFill>
                <a:effectLst/>
                <a:latin typeface="Courier New" panose="02070309020205020404" pitchFamily="49" charset="0"/>
              </a:rPr>
              <a:t>clf_tree.get_depth</a:t>
            </a:r>
            <a:r>
              <a:rPr lang="en-IN" b="0" dirty="0">
                <a:solidFill>
                  <a:schemeClr val="accent2"/>
                </a:solidFill>
                <a:effectLst/>
                <a:latin typeface="Courier New" panose="02070309020205020404" pitchFamily="49" charset="0"/>
              </a:rPr>
              <a:t>()= 14</a:t>
            </a:r>
          </a:p>
          <a:p>
            <a:r>
              <a:rPr lang="en-US" b="0" dirty="0" err="1">
                <a:solidFill>
                  <a:schemeClr val="accent2"/>
                </a:solidFill>
                <a:effectLst/>
                <a:latin typeface="Courier New" panose="02070309020205020404" pitchFamily="49" charset="0"/>
              </a:rPr>
              <a:t>clf_tree.get_n_leaves</a:t>
            </a:r>
            <a:r>
              <a:rPr lang="en-US" b="0" dirty="0">
                <a:solidFill>
                  <a:schemeClr val="accent2"/>
                </a:solidFill>
                <a:effectLst/>
                <a:latin typeface="Courier New" panose="02070309020205020404" pitchFamily="49" charset="0"/>
              </a:rPr>
              <a:t>() =154</a:t>
            </a:r>
          </a:p>
          <a:p>
            <a:endParaRPr lang="en-IN" b="0" dirty="0">
              <a:solidFill>
                <a:schemeClr val="accent2"/>
              </a:solidFill>
              <a:effectLst/>
              <a:latin typeface="Courier New" panose="02070309020205020404" pitchFamily="49" charset="0"/>
            </a:endParaRPr>
          </a:p>
        </p:txBody>
      </p:sp>
      <p:pic>
        <p:nvPicPr>
          <p:cNvPr id="11" name="Picture 10">
            <a:extLst>
              <a:ext uri="{FF2B5EF4-FFF2-40B4-BE49-F238E27FC236}">
                <a16:creationId xmlns:a16="http://schemas.microsoft.com/office/drawing/2014/main" id="{A0588706-189D-A666-128B-693295CEF263}"/>
              </a:ext>
            </a:extLst>
          </p:cNvPr>
          <p:cNvPicPr>
            <a:picLocks noChangeAspect="1"/>
          </p:cNvPicPr>
          <p:nvPr/>
        </p:nvPicPr>
        <p:blipFill>
          <a:blip r:embed="rId4"/>
          <a:stretch>
            <a:fillRect/>
          </a:stretch>
        </p:blipFill>
        <p:spPr>
          <a:xfrm>
            <a:off x="1169401" y="6169290"/>
            <a:ext cx="6195597" cy="495343"/>
          </a:xfrm>
          <a:prstGeom prst="rect">
            <a:avLst/>
          </a:prstGeom>
        </p:spPr>
      </p:pic>
    </p:spTree>
    <p:extLst>
      <p:ext uri="{BB962C8B-B14F-4D97-AF65-F5344CB8AC3E}">
        <p14:creationId xmlns:p14="http://schemas.microsoft.com/office/powerpoint/2010/main" val="168763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01A6E-C638-1D0E-795D-D801C04E5022}"/>
              </a:ext>
            </a:extLst>
          </p:cNvPr>
          <p:cNvSpPr>
            <a:spLocks noGrp="1"/>
          </p:cNvSpPr>
          <p:nvPr>
            <p:ph type="title"/>
          </p:nvPr>
        </p:nvSpPr>
        <p:spPr>
          <a:xfrm>
            <a:off x="831200" y="485791"/>
            <a:ext cx="11360800" cy="763600"/>
          </a:xfrm>
        </p:spPr>
        <p:txBody>
          <a:bodyPr/>
          <a:lstStyle/>
          <a:p>
            <a:r>
              <a:rPr lang="en-US" sz="2400" b="0" i="0" dirty="0">
                <a:solidFill>
                  <a:schemeClr val="tx1"/>
                </a:solidFill>
                <a:effectLst/>
                <a:latin typeface="Roboto" panose="02000000000000000000" pitchFamily="2" charset="0"/>
              </a:rPr>
              <a:t>Naive Bayes</a:t>
            </a:r>
            <a:endParaRPr lang="en-IN" sz="2400" dirty="0">
              <a:solidFill>
                <a:schemeClr val="tx1"/>
              </a:solidFill>
            </a:endParaRPr>
          </a:p>
        </p:txBody>
      </p:sp>
      <p:pic>
        <p:nvPicPr>
          <p:cNvPr id="18434" name="Picture 2">
            <a:extLst>
              <a:ext uri="{FF2B5EF4-FFF2-40B4-BE49-F238E27FC236}">
                <a16:creationId xmlns:a16="http://schemas.microsoft.com/office/drawing/2014/main" id="{FFD5C896-3DDC-BD70-530C-9CB27150E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44" y="1039344"/>
            <a:ext cx="3440486" cy="35346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4BCCA1A-609C-334D-7D75-5B8C68E4A74A}"/>
              </a:ext>
            </a:extLst>
          </p:cNvPr>
          <p:cNvPicPr>
            <a:picLocks noChangeAspect="1"/>
          </p:cNvPicPr>
          <p:nvPr/>
        </p:nvPicPr>
        <p:blipFill>
          <a:blip r:embed="rId3"/>
          <a:stretch>
            <a:fillRect/>
          </a:stretch>
        </p:blipFill>
        <p:spPr>
          <a:xfrm>
            <a:off x="230417" y="4705040"/>
            <a:ext cx="4675726" cy="2000559"/>
          </a:xfrm>
          <a:prstGeom prst="rect">
            <a:avLst/>
          </a:prstGeom>
        </p:spPr>
      </p:pic>
      <p:sp>
        <p:nvSpPr>
          <p:cNvPr id="9" name="TextBox 8">
            <a:extLst>
              <a:ext uri="{FF2B5EF4-FFF2-40B4-BE49-F238E27FC236}">
                <a16:creationId xmlns:a16="http://schemas.microsoft.com/office/drawing/2014/main" id="{6E3A8276-208E-3296-7C16-8271327B60F2}"/>
              </a:ext>
            </a:extLst>
          </p:cNvPr>
          <p:cNvSpPr txBox="1"/>
          <p:nvPr/>
        </p:nvSpPr>
        <p:spPr>
          <a:xfrm>
            <a:off x="7073372" y="4749969"/>
            <a:ext cx="6096000" cy="369332"/>
          </a:xfrm>
          <a:prstGeom prst="rect">
            <a:avLst/>
          </a:prstGeom>
          <a:noFill/>
        </p:spPr>
        <p:txBody>
          <a:bodyPr wrap="square">
            <a:spAutoFit/>
          </a:bodyPr>
          <a:lstStyle/>
          <a:p>
            <a:r>
              <a:rPr lang="en-IN" dirty="0">
                <a:solidFill>
                  <a:schemeClr val="bg1"/>
                </a:solidFill>
              </a:rPr>
              <a:t>Accuracy_ Score : 84.61%</a:t>
            </a:r>
          </a:p>
        </p:txBody>
      </p:sp>
      <p:pic>
        <p:nvPicPr>
          <p:cNvPr id="18436" name="Picture 4" descr="Premium Vector | Artificial intelligence head with chip hand drawn outline  doodle icon. machine intelligence processor concept. vector sketch  illustration for print, web, mobile and infographics on white background.">
            <a:extLst>
              <a:ext uri="{FF2B5EF4-FFF2-40B4-BE49-F238E27FC236}">
                <a16:creationId xmlns:a16="http://schemas.microsoft.com/office/drawing/2014/main" id="{E7F2F52A-245F-F474-693B-9EA44D8478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776" t="17545" r="19875" b="21585"/>
          <a:stretch/>
        </p:blipFill>
        <p:spPr bwMode="auto">
          <a:xfrm rot="16200000">
            <a:off x="10067364" y="2177612"/>
            <a:ext cx="2097742" cy="21515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178EAB3-460F-BE64-6523-6138538CB3EE}"/>
              </a:ext>
            </a:extLst>
          </p:cNvPr>
          <p:cNvSpPr txBox="1"/>
          <p:nvPr/>
        </p:nvSpPr>
        <p:spPr>
          <a:xfrm>
            <a:off x="4188759" y="2031421"/>
            <a:ext cx="6584576" cy="646331"/>
          </a:xfrm>
          <a:prstGeom prst="rect">
            <a:avLst/>
          </a:prstGeom>
          <a:noFill/>
        </p:spPr>
        <p:txBody>
          <a:bodyPr wrap="square">
            <a:spAutoFit/>
          </a:bodyPr>
          <a:lstStyle/>
          <a:p>
            <a:r>
              <a:rPr lang="en-US" b="0" i="0" dirty="0">
                <a:solidFill>
                  <a:schemeClr val="accent2"/>
                </a:solidFill>
                <a:effectLst/>
                <a:latin typeface="arial" panose="020B0604020202020204" pitchFamily="34" charset="0"/>
              </a:rPr>
              <a:t>By comparing the actual and predicted values of the Naïve Bayes method, an accuracy of </a:t>
            </a:r>
            <a:r>
              <a:rPr lang="en-US" b="1" i="0" dirty="0">
                <a:solidFill>
                  <a:schemeClr val="accent2"/>
                </a:solidFill>
                <a:effectLst/>
                <a:latin typeface="arial" panose="020B0604020202020204" pitchFamily="34" charset="0"/>
              </a:rPr>
              <a:t>84.61% </a:t>
            </a:r>
            <a:r>
              <a:rPr lang="en-US" b="0" i="0" dirty="0">
                <a:solidFill>
                  <a:schemeClr val="accent2"/>
                </a:solidFill>
                <a:effectLst/>
                <a:latin typeface="arial" panose="020B0604020202020204" pitchFamily="34" charset="0"/>
              </a:rPr>
              <a:t>was achieved.</a:t>
            </a:r>
            <a:endParaRPr lang="en-IN" dirty="0">
              <a:solidFill>
                <a:schemeClr val="accent2"/>
              </a:solidFill>
            </a:endParaRPr>
          </a:p>
        </p:txBody>
      </p:sp>
    </p:spTree>
    <p:extLst>
      <p:ext uri="{BB962C8B-B14F-4D97-AF65-F5344CB8AC3E}">
        <p14:creationId xmlns:p14="http://schemas.microsoft.com/office/powerpoint/2010/main" val="279322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9D6ED-6980-F246-CA39-8EA034F2D6F1}"/>
              </a:ext>
            </a:extLst>
          </p:cNvPr>
          <p:cNvSpPr>
            <a:spLocks noGrp="1"/>
          </p:cNvSpPr>
          <p:nvPr>
            <p:ph type="title"/>
          </p:nvPr>
        </p:nvSpPr>
        <p:spPr>
          <a:xfrm>
            <a:off x="415600" y="384367"/>
            <a:ext cx="11360800" cy="763600"/>
          </a:xfrm>
        </p:spPr>
        <p:txBody>
          <a:bodyPr/>
          <a:lstStyle/>
          <a:p>
            <a:r>
              <a:rPr lang="en-IN" sz="2400" b="1" i="0" dirty="0">
                <a:solidFill>
                  <a:schemeClr val="tx1"/>
                </a:solidFill>
                <a:effectLst/>
                <a:latin typeface="Roboto" panose="02000000000000000000" pitchFamily="2" charset="0"/>
              </a:rPr>
              <a:t>Logistic Regression</a:t>
            </a:r>
            <a:br>
              <a:rPr lang="en-IN" b="0" i="0" dirty="0">
                <a:solidFill>
                  <a:srgbClr val="D5D5D5"/>
                </a:solidFill>
                <a:effectLst/>
                <a:latin typeface="Roboto" panose="02000000000000000000" pitchFamily="2" charset="0"/>
              </a:rPr>
            </a:br>
            <a:endParaRPr lang="en-IN" dirty="0"/>
          </a:p>
        </p:txBody>
      </p:sp>
      <p:pic>
        <p:nvPicPr>
          <p:cNvPr id="5" name="Picture 4">
            <a:extLst>
              <a:ext uri="{FF2B5EF4-FFF2-40B4-BE49-F238E27FC236}">
                <a16:creationId xmlns:a16="http://schemas.microsoft.com/office/drawing/2014/main" id="{506CA06C-B5CA-6670-CC8D-EF54ACAEA630}"/>
              </a:ext>
            </a:extLst>
          </p:cNvPr>
          <p:cNvPicPr>
            <a:picLocks noChangeAspect="1"/>
          </p:cNvPicPr>
          <p:nvPr/>
        </p:nvPicPr>
        <p:blipFill>
          <a:blip r:embed="rId2"/>
          <a:stretch>
            <a:fillRect/>
          </a:stretch>
        </p:blipFill>
        <p:spPr>
          <a:xfrm>
            <a:off x="89853" y="1554074"/>
            <a:ext cx="4007017" cy="746825"/>
          </a:xfrm>
          <a:prstGeom prst="rect">
            <a:avLst/>
          </a:prstGeom>
        </p:spPr>
      </p:pic>
      <p:pic>
        <p:nvPicPr>
          <p:cNvPr id="7" name="Picture 6">
            <a:extLst>
              <a:ext uri="{FF2B5EF4-FFF2-40B4-BE49-F238E27FC236}">
                <a16:creationId xmlns:a16="http://schemas.microsoft.com/office/drawing/2014/main" id="{E261514A-672C-B036-53B4-590C70E1517D}"/>
              </a:ext>
            </a:extLst>
          </p:cNvPr>
          <p:cNvPicPr>
            <a:picLocks noChangeAspect="1"/>
          </p:cNvPicPr>
          <p:nvPr/>
        </p:nvPicPr>
        <p:blipFill>
          <a:blip r:embed="rId3"/>
          <a:stretch>
            <a:fillRect/>
          </a:stretch>
        </p:blipFill>
        <p:spPr>
          <a:xfrm>
            <a:off x="112264" y="2767856"/>
            <a:ext cx="4007017" cy="731583"/>
          </a:xfrm>
          <a:prstGeom prst="rect">
            <a:avLst/>
          </a:prstGeom>
        </p:spPr>
      </p:pic>
      <p:pic>
        <p:nvPicPr>
          <p:cNvPr id="9" name="Picture 8">
            <a:extLst>
              <a:ext uri="{FF2B5EF4-FFF2-40B4-BE49-F238E27FC236}">
                <a16:creationId xmlns:a16="http://schemas.microsoft.com/office/drawing/2014/main" id="{CEBF6A47-D4FE-7D2C-F2FB-DE09D7DEF76A}"/>
              </a:ext>
            </a:extLst>
          </p:cNvPr>
          <p:cNvPicPr>
            <a:picLocks noChangeAspect="1"/>
          </p:cNvPicPr>
          <p:nvPr/>
        </p:nvPicPr>
        <p:blipFill>
          <a:blip r:embed="rId4"/>
          <a:stretch>
            <a:fillRect/>
          </a:stretch>
        </p:blipFill>
        <p:spPr>
          <a:xfrm>
            <a:off x="134676" y="4090144"/>
            <a:ext cx="3962194" cy="1620115"/>
          </a:xfrm>
          <a:prstGeom prst="rect">
            <a:avLst/>
          </a:prstGeom>
        </p:spPr>
      </p:pic>
      <p:pic>
        <p:nvPicPr>
          <p:cNvPr id="11" name="Picture 10">
            <a:extLst>
              <a:ext uri="{FF2B5EF4-FFF2-40B4-BE49-F238E27FC236}">
                <a16:creationId xmlns:a16="http://schemas.microsoft.com/office/drawing/2014/main" id="{99202A71-14B8-5F3F-CC40-5174F2D01DF0}"/>
              </a:ext>
            </a:extLst>
          </p:cNvPr>
          <p:cNvPicPr>
            <a:picLocks noChangeAspect="1"/>
          </p:cNvPicPr>
          <p:nvPr/>
        </p:nvPicPr>
        <p:blipFill>
          <a:blip r:embed="rId5"/>
          <a:stretch>
            <a:fillRect/>
          </a:stretch>
        </p:blipFill>
        <p:spPr>
          <a:xfrm>
            <a:off x="4479179" y="1554074"/>
            <a:ext cx="6941885" cy="483908"/>
          </a:xfrm>
          <a:prstGeom prst="rect">
            <a:avLst/>
          </a:prstGeom>
        </p:spPr>
      </p:pic>
      <p:sp>
        <p:nvSpPr>
          <p:cNvPr id="13" name="TextBox 12">
            <a:extLst>
              <a:ext uri="{FF2B5EF4-FFF2-40B4-BE49-F238E27FC236}">
                <a16:creationId xmlns:a16="http://schemas.microsoft.com/office/drawing/2014/main" id="{5EFA2116-D301-9A91-682E-9602A9401E0D}"/>
              </a:ext>
            </a:extLst>
          </p:cNvPr>
          <p:cNvSpPr txBox="1"/>
          <p:nvPr/>
        </p:nvSpPr>
        <p:spPr>
          <a:xfrm>
            <a:off x="4778188" y="2593885"/>
            <a:ext cx="6840071" cy="1169551"/>
          </a:xfrm>
          <a:prstGeom prst="rect">
            <a:avLst/>
          </a:prstGeom>
          <a:noFill/>
        </p:spPr>
        <p:txBody>
          <a:bodyPr wrap="square">
            <a:spAutoFit/>
          </a:bodyPr>
          <a:lstStyle/>
          <a:p>
            <a:r>
              <a:rPr lang="en-IN" sz="1400" dirty="0">
                <a:solidFill>
                  <a:schemeClr val="accent2"/>
                </a:solidFill>
              </a:rPr>
              <a:t>Overall, some good baseline statistics. I will use </a:t>
            </a:r>
            <a:r>
              <a:rPr lang="en-IN" sz="1400" dirty="0" err="1">
                <a:solidFill>
                  <a:schemeClr val="accent2"/>
                </a:solidFill>
              </a:rPr>
              <a:t>KFold</a:t>
            </a:r>
            <a:r>
              <a:rPr lang="en-IN" sz="1400" dirty="0">
                <a:solidFill>
                  <a:schemeClr val="accent2"/>
                </a:solidFill>
              </a:rPr>
              <a:t> Cross Validation to ensure that the model is not overfitting and get a more realistic accuracy for the training and testing datasets. For future scenarios, I will use 5 folds for </a:t>
            </a:r>
            <a:r>
              <a:rPr lang="en-IN" sz="1400" dirty="0" err="1">
                <a:solidFill>
                  <a:schemeClr val="accent2"/>
                </a:solidFill>
              </a:rPr>
              <a:t>KFold</a:t>
            </a:r>
            <a:r>
              <a:rPr lang="en-IN" sz="1400" dirty="0">
                <a:solidFill>
                  <a:schemeClr val="accent2"/>
                </a:solidFill>
              </a:rPr>
              <a:t> Cross Validation. Note that </a:t>
            </a:r>
            <a:r>
              <a:rPr lang="en-IN" sz="1400" dirty="0" err="1">
                <a:solidFill>
                  <a:schemeClr val="accent2"/>
                </a:solidFill>
              </a:rPr>
              <a:t>StratifiedKFold</a:t>
            </a:r>
            <a:r>
              <a:rPr lang="en-IN" sz="1400" dirty="0">
                <a:solidFill>
                  <a:schemeClr val="accent2"/>
                </a:solidFill>
              </a:rPr>
              <a:t> Cross Validation isn't needed as the </a:t>
            </a:r>
            <a:r>
              <a:rPr lang="en-IN" sz="1400" dirty="0" err="1">
                <a:solidFill>
                  <a:schemeClr val="accent2"/>
                </a:solidFill>
              </a:rPr>
              <a:t>price_range</a:t>
            </a:r>
            <a:r>
              <a:rPr lang="en-IN" sz="1400" dirty="0">
                <a:solidFill>
                  <a:schemeClr val="accent2"/>
                </a:solidFill>
              </a:rPr>
              <a:t> data is spread out (equal number of 0, 1, 2, and 3)</a:t>
            </a:r>
          </a:p>
        </p:txBody>
      </p:sp>
      <p:sp>
        <p:nvSpPr>
          <p:cNvPr id="15" name="TextBox 14">
            <a:extLst>
              <a:ext uri="{FF2B5EF4-FFF2-40B4-BE49-F238E27FC236}">
                <a16:creationId xmlns:a16="http://schemas.microsoft.com/office/drawing/2014/main" id="{B13FF236-4669-7364-5A00-453D4718FF7E}"/>
              </a:ext>
            </a:extLst>
          </p:cNvPr>
          <p:cNvSpPr txBox="1"/>
          <p:nvPr/>
        </p:nvSpPr>
        <p:spPr>
          <a:xfrm>
            <a:off x="5150223" y="4090144"/>
            <a:ext cx="6096000" cy="646331"/>
          </a:xfrm>
          <a:prstGeom prst="rect">
            <a:avLst/>
          </a:prstGeom>
          <a:noFill/>
        </p:spPr>
        <p:txBody>
          <a:bodyPr wrap="square">
            <a:spAutoFit/>
          </a:bodyPr>
          <a:lstStyle/>
          <a:p>
            <a:r>
              <a:rPr lang="en-IN" dirty="0" err="1">
                <a:solidFill>
                  <a:schemeClr val="bg1"/>
                </a:solidFill>
              </a:rPr>
              <a:t>Train_accuracy</a:t>
            </a:r>
            <a:r>
              <a:rPr lang="en-IN" dirty="0">
                <a:solidFill>
                  <a:schemeClr val="bg1"/>
                </a:solidFill>
              </a:rPr>
              <a:t> : 97.71%</a:t>
            </a:r>
          </a:p>
          <a:p>
            <a:r>
              <a:rPr lang="en-IN" dirty="0" err="1">
                <a:solidFill>
                  <a:schemeClr val="bg1"/>
                </a:solidFill>
              </a:rPr>
              <a:t>Test_accuracy</a:t>
            </a:r>
            <a:r>
              <a:rPr lang="en-IN" dirty="0">
                <a:solidFill>
                  <a:schemeClr val="bg1"/>
                </a:solidFill>
              </a:rPr>
              <a:t> : 96.25%</a:t>
            </a:r>
          </a:p>
        </p:txBody>
      </p:sp>
    </p:spTree>
    <p:extLst>
      <p:ext uri="{BB962C8B-B14F-4D97-AF65-F5344CB8AC3E}">
        <p14:creationId xmlns:p14="http://schemas.microsoft.com/office/powerpoint/2010/main" val="3611454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1DB4A-445E-FC7E-1C4E-B0EA75060141}"/>
              </a:ext>
            </a:extLst>
          </p:cNvPr>
          <p:cNvSpPr>
            <a:spLocks noGrp="1"/>
          </p:cNvSpPr>
          <p:nvPr>
            <p:ph type="title"/>
          </p:nvPr>
        </p:nvSpPr>
        <p:spPr>
          <a:xfrm>
            <a:off x="831200" y="458896"/>
            <a:ext cx="11360800" cy="763600"/>
          </a:xfrm>
        </p:spPr>
        <p:txBody>
          <a:bodyPr/>
          <a:lstStyle/>
          <a:p>
            <a:r>
              <a:rPr lang="en-IN" b="0" i="0" dirty="0">
                <a:solidFill>
                  <a:schemeClr val="tx1"/>
                </a:solidFill>
                <a:effectLst/>
                <a:latin typeface="Roboto" panose="02000000000000000000" pitchFamily="2" charset="0"/>
              </a:rPr>
              <a:t>Conclusion</a:t>
            </a:r>
            <a:endParaRPr lang="en-IN" dirty="0">
              <a:solidFill>
                <a:schemeClr val="tx1"/>
              </a:solidFill>
            </a:endParaRPr>
          </a:p>
        </p:txBody>
      </p:sp>
      <p:sp>
        <p:nvSpPr>
          <p:cNvPr id="3" name="Text Placeholder 2">
            <a:extLst>
              <a:ext uri="{FF2B5EF4-FFF2-40B4-BE49-F238E27FC236}">
                <a16:creationId xmlns:a16="http://schemas.microsoft.com/office/drawing/2014/main" id="{90E8B96F-DF9C-FA5D-608E-39AFE4628D40}"/>
              </a:ext>
            </a:extLst>
          </p:cNvPr>
          <p:cNvSpPr>
            <a:spLocks noGrp="1"/>
          </p:cNvSpPr>
          <p:nvPr>
            <p:ph type="body" idx="1"/>
          </p:nvPr>
        </p:nvSpPr>
        <p:spPr>
          <a:xfrm>
            <a:off x="92871" y="1245859"/>
            <a:ext cx="7455411" cy="3169838"/>
          </a:xfrm>
        </p:spPr>
        <p:txBody>
          <a:bodyPr/>
          <a:lstStyle/>
          <a:p>
            <a:pPr algn="just"/>
            <a:r>
              <a:rPr lang="en-US" sz="1600" dirty="0">
                <a:solidFill>
                  <a:schemeClr val="accent2"/>
                </a:solidFill>
              </a:rPr>
              <a:t>Classifiers are a set of mathematical algorithms that organize data into groups. They are used for problem-solving, decision-making, and marketing activities. Classifier designers must consider many factors when creating an algorithm, including the nature of the data being analyzed, as well as the goals of the classifier’s user.</a:t>
            </a:r>
          </a:p>
          <a:p>
            <a:pPr algn="just"/>
            <a:endParaRPr lang="en-US" sz="1600" dirty="0">
              <a:solidFill>
                <a:schemeClr val="accent2"/>
              </a:solidFill>
            </a:endParaRPr>
          </a:p>
          <a:p>
            <a:pPr algn="just"/>
            <a:r>
              <a:rPr lang="en-US" sz="1600" dirty="0">
                <a:solidFill>
                  <a:schemeClr val="accent2"/>
                </a:solidFill>
              </a:rPr>
              <a:t>The following chart shows a comparison of mobile phones in four price ranges. The number of elements is almost similar. Half the devices have Bluetooth and half don’t. There is a gradual increase in battery capacity as the price range increases. Ram has continuous increases with price ranges while moving from Low cost to Very high cost. Costly phones are lighter. RAM, battery power, and pixels played more significant role in deciding the price range of  mobile phones. From all the above experiments, we can conclude that </a:t>
            </a:r>
            <a:r>
              <a:rPr lang="en-US" sz="1600" b="1" dirty="0">
                <a:solidFill>
                  <a:schemeClr val="accent2"/>
                </a:solidFill>
              </a:rPr>
              <a:t>Logistic regression, k-nearest neighbors, Support vector machines, Decision tree classifiers/random forests and Naive bayes </a:t>
            </a:r>
            <a:r>
              <a:rPr lang="en-US" sz="1600" dirty="0">
                <a:solidFill>
                  <a:schemeClr val="accent2"/>
                </a:solidFill>
              </a:rPr>
              <a:t>gave us the best results.</a:t>
            </a:r>
            <a:endParaRPr lang="en-IN" sz="1600" dirty="0">
              <a:solidFill>
                <a:schemeClr val="accent2"/>
              </a:solidFill>
            </a:endParaRPr>
          </a:p>
        </p:txBody>
      </p:sp>
      <p:pic>
        <p:nvPicPr>
          <p:cNvPr id="19458" name="Picture 2" descr="All you need to know about Machine learning [Data Scientist Interview]">
            <a:extLst>
              <a:ext uri="{FF2B5EF4-FFF2-40B4-BE49-F238E27FC236}">
                <a16:creationId xmlns:a16="http://schemas.microsoft.com/office/drawing/2014/main" id="{AA2E7FF7-C854-8C19-9877-B816EA772CD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foregroundMark x1="30000" y1="70159" x2="30000" y2="70159"/>
                        <a14:backgroundMark x1="38077" y1="39048" x2="47385" y2="48730"/>
                        <a14:backgroundMark x1="47385" y1="48730" x2="49923" y2="60000"/>
                        <a14:backgroundMark x1="49923" y1="60000" x2="50000" y2="65556"/>
                      </a14:backgroundRemoval>
                    </a14:imgEffect>
                  </a14:imgLayer>
                </a14:imgProps>
              </a:ext>
              <a:ext uri="{28A0092B-C50C-407E-A947-70E740481C1C}">
                <a14:useLocalDpi xmlns:a14="http://schemas.microsoft.com/office/drawing/2010/main" val="0"/>
              </a:ext>
            </a:extLst>
          </a:blip>
          <a:srcRect l="26480" r="26756" b="11089"/>
          <a:stretch/>
        </p:blipFill>
        <p:spPr bwMode="auto">
          <a:xfrm>
            <a:off x="9626481" y="4801180"/>
            <a:ext cx="2232212" cy="205682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What is the Right Way of Doing Machine Learning App Development?">
            <a:extLst>
              <a:ext uri="{FF2B5EF4-FFF2-40B4-BE49-F238E27FC236}">
                <a16:creationId xmlns:a16="http://schemas.microsoft.com/office/drawing/2014/main" id="{6B0C693B-7E0C-051D-17B1-E2C637334A3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215" b="74132" l="13086" r="62744">
                        <a14:foregroundMark x1="40039" y1="5729" x2="31934" y2="4514"/>
                        <a14:foregroundMark x1="31934" y1="4514" x2="24072" y2="14583"/>
                        <a14:foregroundMark x1="24072" y1="14583" x2="21484" y2="21528"/>
                        <a14:foregroundMark x1="21484" y1="21528" x2="20703" y2="38021"/>
                        <a14:foregroundMark x1="20703" y1="38021" x2="23291" y2="57552"/>
                        <a14:foregroundMark x1="23291" y1="57552" x2="29199" y2="73872"/>
                        <a14:foregroundMark x1="29199" y1="73872" x2="29834" y2="74132"/>
                        <a14:foregroundMark x1="62744" y1="1215" x2="62744" y2="1215"/>
                      </a14:backgroundRemoval>
                    </a14:imgEffect>
                  </a14:imgLayer>
                </a14:imgProps>
              </a:ext>
              <a:ext uri="{28A0092B-C50C-407E-A947-70E740481C1C}">
                <a14:useLocalDpi xmlns:a14="http://schemas.microsoft.com/office/drawing/2010/main" val="0"/>
              </a:ext>
            </a:extLst>
          </a:blip>
          <a:srcRect l="24216" t="11336" r="45147" b="22747"/>
          <a:stretch/>
        </p:blipFill>
        <p:spPr bwMode="auto">
          <a:xfrm flipH="1">
            <a:off x="9293175" y="534608"/>
            <a:ext cx="2898825" cy="3625016"/>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What is the Right Way of Doing Machine Learning App Development?">
            <a:extLst>
              <a:ext uri="{FF2B5EF4-FFF2-40B4-BE49-F238E27FC236}">
                <a16:creationId xmlns:a16="http://schemas.microsoft.com/office/drawing/2014/main" id="{AC79534E-A437-F308-87A1-308CC2FD5E95}"/>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backgroundRemoval t="22917" b="76823" l="56934" r="90723">
                        <a14:foregroundMark x1="66895" y1="22743" x2="77588" y2="52431"/>
                        <a14:foregroundMark x1="77588" y1="52431" x2="79834" y2="74826"/>
                        <a14:foregroundMark x1="79834" y1="74826" x2="80566" y2="76823"/>
                        <a14:foregroundMark x1="68457" y1="44878" x2="68896" y2="53993"/>
                        <a14:foregroundMark x1="88818" y1="46701" x2="88818" y2="46701"/>
                        <a14:foregroundMark x1="90723" y1="49913" x2="90576" y2="50955"/>
                        <a14:foregroundMark x1="88965" y1="57813" x2="88916" y2="57378"/>
                        <a14:foregroundMark x1="67920" y1="23003" x2="74170" y2="29167"/>
                        <a14:foregroundMark x1="74170" y1="29167" x2="78467" y2="28646"/>
                        <a14:foregroundMark x1="78467" y1="28646" x2="79688" y2="22917"/>
                      </a14:backgroundRemoval>
                    </a14:imgEffect>
                  </a14:imgLayer>
                </a14:imgProps>
              </a:ext>
              <a:ext uri="{28A0092B-C50C-407E-A947-70E740481C1C}">
                <a14:useLocalDpi xmlns:a14="http://schemas.microsoft.com/office/drawing/2010/main" val="0"/>
              </a:ext>
            </a:extLst>
          </a:blip>
          <a:srcRect l="53162" t="18167" r="7647" b="18167"/>
          <a:stretch/>
        </p:blipFill>
        <p:spPr bwMode="auto">
          <a:xfrm>
            <a:off x="7117921" y="2932803"/>
            <a:ext cx="3003287" cy="274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676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Thank you message phone hi-res stock photography and images - Alamy">
            <a:extLst>
              <a:ext uri="{FF2B5EF4-FFF2-40B4-BE49-F238E27FC236}">
                <a16:creationId xmlns:a16="http://schemas.microsoft.com/office/drawing/2014/main" id="{72BF17BA-6E65-F3FE-F9CF-58FCE866C7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634" b="16209"/>
          <a:stretch/>
        </p:blipFill>
        <p:spPr bwMode="auto">
          <a:xfrm>
            <a:off x="2308851" y="573741"/>
            <a:ext cx="7574297" cy="5710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11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65BD2-2F3F-2321-99F5-291E73A255EE}"/>
              </a:ext>
            </a:extLst>
          </p:cNvPr>
          <p:cNvSpPr>
            <a:spLocks noGrp="1"/>
          </p:cNvSpPr>
          <p:nvPr>
            <p:ph type="title"/>
          </p:nvPr>
        </p:nvSpPr>
        <p:spPr>
          <a:xfrm>
            <a:off x="550070" y="835415"/>
            <a:ext cx="11360800" cy="763600"/>
          </a:xfrm>
        </p:spPr>
        <p:txBody>
          <a:bodyPr/>
          <a:lstStyle/>
          <a:p>
            <a:r>
              <a:rPr lang="en-US" sz="2400" b="1" dirty="0">
                <a:solidFill>
                  <a:schemeClr val="tx1"/>
                </a:solidFill>
                <a:latin typeface="+mj-lt"/>
                <a:ea typeface="Ebrima" pitchFamily="2" charset="0"/>
                <a:cs typeface="Ebrima" pitchFamily="2" charset="0"/>
              </a:rPr>
              <a:t>Problem Statement</a:t>
            </a:r>
            <a:endParaRPr lang="en-IN" sz="2400" dirty="0">
              <a:solidFill>
                <a:schemeClr val="tx1"/>
              </a:solidFill>
            </a:endParaRPr>
          </a:p>
        </p:txBody>
      </p:sp>
      <p:sp>
        <p:nvSpPr>
          <p:cNvPr id="3" name="Text Placeholder 2">
            <a:extLst>
              <a:ext uri="{FF2B5EF4-FFF2-40B4-BE49-F238E27FC236}">
                <a16:creationId xmlns:a16="http://schemas.microsoft.com/office/drawing/2014/main" id="{9A616F9D-C848-8C15-6385-9A4ACD934348}"/>
              </a:ext>
            </a:extLst>
          </p:cNvPr>
          <p:cNvSpPr>
            <a:spLocks noGrp="1"/>
          </p:cNvSpPr>
          <p:nvPr>
            <p:ph type="body" idx="1"/>
          </p:nvPr>
        </p:nvSpPr>
        <p:spPr>
          <a:xfrm>
            <a:off x="550070" y="1859363"/>
            <a:ext cx="7858824" cy="4555200"/>
          </a:xfrm>
        </p:spPr>
        <p:txBody>
          <a:bodyPr/>
          <a:lstStyle/>
          <a:p>
            <a:pPr marL="152396" indent="0" algn="just">
              <a:buNone/>
            </a:pPr>
            <a:r>
              <a:rPr lang="en-US" dirty="0">
                <a:solidFill>
                  <a:schemeClr val="accent2"/>
                </a:solidFill>
              </a:rPr>
              <a:t>Companies in the mobile phone market want to understand sales data and factors that drive prices. The objective is to find out some relation between features of a mobile phone and its selling price. In this problem, we do not have to predict the actual price but a price range indicating how high the price is.</a:t>
            </a:r>
            <a:endParaRPr lang="en-IN" dirty="0">
              <a:solidFill>
                <a:schemeClr val="accent2"/>
              </a:solidFill>
            </a:endParaRPr>
          </a:p>
        </p:txBody>
      </p:sp>
      <p:pic>
        <p:nvPicPr>
          <p:cNvPr id="23554" name="Picture 2" descr="Is AI and Machine Learning impacting Enterprise Mobility? - OTS Solutions">
            <a:extLst>
              <a:ext uri="{FF2B5EF4-FFF2-40B4-BE49-F238E27FC236}">
                <a16:creationId xmlns:a16="http://schemas.microsoft.com/office/drawing/2014/main" id="{650132AE-747D-1AB9-CBB4-5685A10A0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041" y="3603812"/>
            <a:ext cx="4450336" cy="24921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72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D9BA-6036-20EF-C780-3658766F3032}"/>
              </a:ext>
            </a:extLst>
          </p:cNvPr>
          <p:cNvSpPr>
            <a:spLocks noGrp="1"/>
          </p:cNvSpPr>
          <p:nvPr>
            <p:ph type="title"/>
          </p:nvPr>
        </p:nvSpPr>
        <p:spPr>
          <a:xfrm>
            <a:off x="352847" y="333390"/>
            <a:ext cx="11360800" cy="763600"/>
          </a:xfrm>
        </p:spPr>
        <p:txBody>
          <a:bodyPr/>
          <a:lstStyle/>
          <a:p>
            <a:r>
              <a:rPr lang="en-US" sz="2800" b="1" i="0" dirty="0">
                <a:solidFill>
                  <a:schemeClr val="tx1"/>
                </a:solidFill>
                <a:effectLst/>
                <a:latin typeface="+mj-lt"/>
              </a:rPr>
              <a:t>Data Description</a:t>
            </a:r>
            <a:endParaRPr lang="en-IN" dirty="0">
              <a:solidFill>
                <a:schemeClr val="tx1"/>
              </a:solidFill>
              <a:latin typeface="+mj-lt"/>
            </a:endParaRPr>
          </a:p>
        </p:txBody>
      </p:sp>
      <p:sp>
        <p:nvSpPr>
          <p:cNvPr id="3" name="Text Placeholder 2">
            <a:extLst>
              <a:ext uri="{FF2B5EF4-FFF2-40B4-BE49-F238E27FC236}">
                <a16:creationId xmlns:a16="http://schemas.microsoft.com/office/drawing/2014/main" id="{B0BA56BC-2EE7-2575-BFC2-08B1ACBC773A}"/>
              </a:ext>
            </a:extLst>
          </p:cNvPr>
          <p:cNvSpPr>
            <a:spLocks noGrp="1"/>
          </p:cNvSpPr>
          <p:nvPr>
            <p:ph type="body" idx="1"/>
          </p:nvPr>
        </p:nvSpPr>
        <p:spPr>
          <a:xfrm>
            <a:off x="-149176" y="1096990"/>
            <a:ext cx="11360800" cy="4555200"/>
          </a:xfrm>
        </p:spPr>
        <p:txBody>
          <a:bodyPr/>
          <a:lstStyle/>
          <a:p>
            <a:pPr algn="l"/>
            <a:r>
              <a:rPr lang="en-US" sz="1400" b="1" i="0" dirty="0">
                <a:solidFill>
                  <a:schemeClr val="accent2"/>
                </a:solidFill>
                <a:effectLst/>
                <a:latin typeface="Roboto" panose="02000000000000000000" pitchFamily="2" charset="0"/>
              </a:rPr>
              <a:t>Data Description -</a:t>
            </a:r>
            <a:endParaRPr lang="en-US" sz="1400" b="0" i="0" dirty="0">
              <a:solidFill>
                <a:schemeClr val="accent2"/>
              </a:solidFill>
              <a:effectLst/>
              <a:latin typeface="Roboto" panose="02000000000000000000" pitchFamily="2" charset="0"/>
            </a:endParaRPr>
          </a:p>
          <a:p>
            <a:pPr algn="l"/>
            <a:r>
              <a:rPr lang="en-US" sz="1400" b="0" i="0" dirty="0" err="1">
                <a:solidFill>
                  <a:schemeClr val="accent2"/>
                </a:solidFill>
                <a:effectLst/>
                <a:latin typeface="Roboto" panose="02000000000000000000" pitchFamily="2" charset="0"/>
              </a:rPr>
              <a:t>Battery_power</a:t>
            </a:r>
            <a:r>
              <a:rPr lang="en-US" sz="1400" b="0" i="0" dirty="0">
                <a:solidFill>
                  <a:schemeClr val="accent2"/>
                </a:solidFill>
                <a:effectLst/>
                <a:latin typeface="Roboto" panose="02000000000000000000" pitchFamily="2" charset="0"/>
              </a:rPr>
              <a:t> - Total energy a battery can store in one time measured in </a:t>
            </a:r>
            <a:r>
              <a:rPr lang="en-US" sz="1400" b="0" i="0" dirty="0" err="1">
                <a:solidFill>
                  <a:schemeClr val="accent2"/>
                </a:solidFill>
                <a:effectLst/>
                <a:latin typeface="Roboto" panose="02000000000000000000" pitchFamily="2" charset="0"/>
              </a:rPr>
              <a:t>mAh</a:t>
            </a:r>
            <a:endParaRPr lang="en-US" sz="1400" b="0" i="0" dirty="0">
              <a:solidFill>
                <a:schemeClr val="accent2"/>
              </a:solidFill>
              <a:effectLst/>
              <a:latin typeface="Roboto" panose="02000000000000000000" pitchFamily="2" charset="0"/>
            </a:endParaRPr>
          </a:p>
          <a:p>
            <a:pPr algn="l"/>
            <a:r>
              <a:rPr lang="en-US" sz="1400" b="0" i="0" dirty="0">
                <a:solidFill>
                  <a:schemeClr val="accent2"/>
                </a:solidFill>
                <a:effectLst/>
                <a:latin typeface="Roboto" panose="02000000000000000000" pitchFamily="2" charset="0"/>
              </a:rPr>
              <a:t>Blue - Has </a:t>
            </a:r>
            <a:r>
              <a:rPr lang="en-US" sz="1400" b="0" i="0" dirty="0" err="1">
                <a:solidFill>
                  <a:schemeClr val="accent2"/>
                </a:solidFill>
                <a:effectLst/>
                <a:latin typeface="Roboto" panose="02000000000000000000" pitchFamily="2" charset="0"/>
              </a:rPr>
              <a:t>bluetooth</a:t>
            </a:r>
            <a:r>
              <a:rPr lang="en-US" sz="1400" b="0" i="0" dirty="0">
                <a:solidFill>
                  <a:schemeClr val="accent2"/>
                </a:solidFill>
                <a:effectLst/>
                <a:latin typeface="Roboto" panose="02000000000000000000" pitchFamily="2" charset="0"/>
              </a:rPr>
              <a:t> or not</a:t>
            </a:r>
          </a:p>
          <a:p>
            <a:pPr algn="l"/>
            <a:r>
              <a:rPr lang="en-US" sz="1400" b="0" i="0" dirty="0" err="1">
                <a:solidFill>
                  <a:schemeClr val="accent2"/>
                </a:solidFill>
                <a:effectLst/>
                <a:latin typeface="Roboto" panose="02000000000000000000" pitchFamily="2" charset="0"/>
              </a:rPr>
              <a:t>Clock_speed</a:t>
            </a:r>
            <a:r>
              <a:rPr lang="en-US" sz="1400" b="0" i="0" dirty="0">
                <a:solidFill>
                  <a:schemeClr val="accent2"/>
                </a:solidFill>
                <a:effectLst/>
                <a:latin typeface="Roboto" panose="02000000000000000000" pitchFamily="2" charset="0"/>
              </a:rPr>
              <a:t> - speed at which microprocessor executes instructions</a:t>
            </a:r>
          </a:p>
          <a:p>
            <a:pPr algn="l"/>
            <a:r>
              <a:rPr lang="en-US" sz="1400" b="0" i="0" dirty="0" err="1">
                <a:solidFill>
                  <a:schemeClr val="accent2"/>
                </a:solidFill>
                <a:effectLst/>
                <a:latin typeface="Roboto" panose="02000000000000000000" pitchFamily="2" charset="0"/>
              </a:rPr>
              <a:t>Dual_sim</a:t>
            </a:r>
            <a:r>
              <a:rPr lang="en-US" sz="1400" b="0" i="0" dirty="0">
                <a:solidFill>
                  <a:schemeClr val="accent2"/>
                </a:solidFill>
                <a:effectLst/>
                <a:latin typeface="Roboto" panose="02000000000000000000" pitchFamily="2" charset="0"/>
              </a:rPr>
              <a:t> - Has dual sim support or not</a:t>
            </a:r>
          </a:p>
          <a:p>
            <a:pPr algn="l"/>
            <a:r>
              <a:rPr lang="en-US" sz="1400" b="0" i="0" dirty="0">
                <a:solidFill>
                  <a:schemeClr val="accent2"/>
                </a:solidFill>
                <a:effectLst/>
                <a:latin typeface="Roboto" panose="02000000000000000000" pitchFamily="2" charset="0"/>
              </a:rPr>
              <a:t>Fc - Front Camera mega pixels</a:t>
            </a:r>
          </a:p>
          <a:p>
            <a:pPr algn="l"/>
            <a:r>
              <a:rPr lang="en-US" sz="1400" b="0" i="0" dirty="0" err="1">
                <a:solidFill>
                  <a:schemeClr val="accent2"/>
                </a:solidFill>
                <a:effectLst/>
                <a:latin typeface="Roboto" panose="02000000000000000000" pitchFamily="2" charset="0"/>
              </a:rPr>
              <a:t>Four_g</a:t>
            </a:r>
            <a:r>
              <a:rPr lang="en-US" sz="1400" b="0" i="0" dirty="0">
                <a:solidFill>
                  <a:schemeClr val="accent2"/>
                </a:solidFill>
                <a:effectLst/>
                <a:latin typeface="Roboto" panose="02000000000000000000" pitchFamily="2" charset="0"/>
              </a:rPr>
              <a:t> - Has 4G or not</a:t>
            </a:r>
          </a:p>
          <a:p>
            <a:pPr algn="l"/>
            <a:r>
              <a:rPr lang="en-US" sz="1400" b="0" i="0" dirty="0" err="1">
                <a:solidFill>
                  <a:schemeClr val="accent2"/>
                </a:solidFill>
                <a:effectLst/>
                <a:latin typeface="Roboto" panose="02000000000000000000" pitchFamily="2" charset="0"/>
              </a:rPr>
              <a:t>Int_memory</a:t>
            </a:r>
            <a:r>
              <a:rPr lang="en-US" sz="1400" b="0" i="0" dirty="0">
                <a:solidFill>
                  <a:schemeClr val="accent2"/>
                </a:solidFill>
                <a:effectLst/>
                <a:latin typeface="Roboto" panose="02000000000000000000" pitchFamily="2" charset="0"/>
              </a:rPr>
              <a:t> - Internal Memory in Gigabytes</a:t>
            </a:r>
          </a:p>
          <a:p>
            <a:pPr algn="l"/>
            <a:r>
              <a:rPr lang="en-US" sz="1400" b="0" i="0" dirty="0" err="1">
                <a:solidFill>
                  <a:schemeClr val="accent2"/>
                </a:solidFill>
                <a:effectLst/>
                <a:latin typeface="Roboto" panose="02000000000000000000" pitchFamily="2" charset="0"/>
              </a:rPr>
              <a:t>M_dep</a:t>
            </a:r>
            <a:r>
              <a:rPr lang="en-US" sz="1400" b="0" i="0" dirty="0">
                <a:solidFill>
                  <a:schemeClr val="accent2"/>
                </a:solidFill>
                <a:effectLst/>
                <a:latin typeface="Roboto" panose="02000000000000000000" pitchFamily="2" charset="0"/>
              </a:rPr>
              <a:t> - Mobile Depth in cm</a:t>
            </a:r>
          </a:p>
          <a:p>
            <a:pPr algn="l"/>
            <a:r>
              <a:rPr lang="en-US" sz="1400" b="0" i="0" dirty="0" err="1">
                <a:solidFill>
                  <a:schemeClr val="accent2"/>
                </a:solidFill>
                <a:effectLst/>
                <a:latin typeface="Roboto" panose="02000000000000000000" pitchFamily="2" charset="0"/>
              </a:rPr>
              <a:t>Mobile_wt</a:t>
            </a:r>
            <a:r>
              <a:rPr lang="en-US" sz="1400" b="0" i="0" dirty="0">
                <a:solidFill>
                  <a:schemeClr val="accent2"/>
                </a:solidFill>
                <a:effectLst/>
                <a:latin typeface="Roboto" panose="02000000000000000000" pitchFamily="2" charset="0"/>
              </a:rPr>
              <a:t> - Weight of mobile phone</a:t>
            </a:r>
          </a:p>
          <a:p>
            <a:pPr algn="l"/>
            <a:r>
              <a:rPr lang="en-US" sz="1400" b="0" i="0" dirty="0" err="1">
                <a:solidFill>
                  <a:schemeClr val="accent2"/>
                </a:solidFill>
                <a:effectLst/>
                <a:latin typeface="Roboto" panose="02000000000000000000" pitchFamily="2" charset="0"/>
              </a:rPr>
              <a:t>N_cores</a:t>
            </a:r>
            <a:r>
              <a:rPr lang="en-US" sz="1400" b="0" i="0" dirty="0">
                <a:solidFill>
                  <a:schemeClr val="accent2"/>
                </a:solidFill>
                <a:effectLst/>
                <a:latin typeface="Roboto" panose="02000000000000000000" pitchFamily="2" charset="0"/>
              </a:rPr>
              <a:t> - Number of cores of processor</a:t>
            </a:r>
          </a:p>
          <a:p>
            <a:pPr algn="l"/>
            <a:r>
              <a:rPr lang="en-US" sz="1400" b="0" i="0" dirty="0">
                <a:solidFill>
                  <a:schemeClr val="accent2"/>
                </a:solidFill>
                <a:effectLst/>
                <a:latin typeface="Roboto" panose="02000000000000000000" pitchFamily="2" charset="0"/>
              </a:rPr>
              <a:t>Pc - Primary Camera mega pixels</a:t>
            </a:r>
          </a:p>
          <a:p>
            <a:pPr algn="l"/>
            <a:r>
              <a:rPr lang="en-US" sz="1400" b="0" i="0" dirty="0" err="1">
                <a:solidFill>
                  <a:schemeClr val="accent2"/>
                </a:solidFill>
                <a:effectLst/>
                <a:latin typeface="Roboto" panose="02000000000000000000" pitchFamily="2" charset="0"/>
              </a:rPr>
              <a:t>Px_height</a:t>
            </a:r>
            <a:r>
              <a:rPr lang="en-US" sz="1400" b="0" i="0" dirty="0">
                <a:solidFill>
                  <a:schemeClr val="accent2"/>
                </a:solidFill>
                <a:effectLst/>
                <a:latin typeface="Roboto" panose="02000000000000000000" pitchFamily="2" charset="0"/>
              </a:rPr>
              <a:t> - Pixel Resolution Height</a:t>
            </a:r>
          </a:p>
          <a:p>
            <a:pPr algn="l"/>
            <a:r>
              <a:rPr lang="en-US" sz="1400" b="0" i="0" dirty="0" err="1">
                <a:solidFill>
                  <a:schemeClr val="accent2"/>
                </a:solidFill>
                <a:effectLst/>
                <a:latin typeface="Roboto" panose="02000000000000000000" pitchFamily="2" charset="0"/>
              </a:rPr>
              <a:t>Px_width</a:t>
            </a:r>
            <a:r>
              <a:rPr lang="en-US" sz="1400" b="0" i="0" dirty="0">
                <a:solidFill>
                  <a:schemeClr val="accent2"/>
                </a:solidFill>
                <a:effectLst/>
                <a:latin typeface="Roboto" panose="02000000000000000000" pitchFamily="2" charset="0"/>
              </a:rPr>
              <a:t> - Pixel Resolution Width</a:t>
            </a:r>
          </a:p>
          <a:p>
            <a:pPr algn="l"/>
            <a:r>
              <a:rPr lang="en-US" sz="1400" b="0" i="0" dirty="0">
                <a:solidFill>
                  <a:schemeClr val="accent2"/>
                </a:solidFill>
                <a:effectLst/>
                <a:latin typeface="Roboto" panose="02000000000000000000" pitchFamily="2" charset="0"/>
              </a:rPr>
              <a:t>Ram - Random Access Memory in Mega Bytes</a:t>
            </a:r>
          </a:p>
          <a:p>
            <a:pPr algn="l"/>
            <a:r>
              <a:rPr lang="en-US" sz="1400" b="0" i="0" dirty="0" err="1">
                <a:solidFill>
                  <a:schemeClr val="accent2"/>
                </a:solidFill>
                <a:effectLst/>
                <a:latin typeface="Roboto" panose="02000000000000000000" pitchFamily="2" charset="0"/>
              </a:rPr>
              <a:t>Sc_h</a:t>
            </a:r>
            <a:r>
              <a:rPr lang="en-US" sz="1400" b="0" i="0" dirty="0">
                <a:solidFill>
                  <a:schemeClr val="accent2"/>
                </a:solidFill>
                <a:effectLst/>
                <a:latin typeface="Roboto" panose="02000000000000000000" pitchFamily="2" charset="0"/>
              </a:rPr>
              <a:t> - Screen Height of mobile in cm</a:t>
            </a:r>
          </a:p>
          <a:p>
            <a:pPr algn="l"/>
            <a:r>
              <a:rPr lang="en-US" sz="1400" b="0" i="0" dirty="0" err="1">
                <a:solidFill>
                  <a:schemeClr val="accent2"/>
                </a:solidFill>
                <a:effectLst/>
                <a:latin typeface="Roboto" panose="02000000000000000000" pitchFamily="2" charset="0"/>
              </a:rPr>
              <a:t>Sc_w</a:t>
            </a:r>
            <a:r>
              <a:rPr lang="en-US" sz="1400" b="0" i="0" dirty="0">
                <a:solidFill>
                  <a:schemeClr val="accent2"/>
                </a:solidFill>
                <a:effectLst/>
                <a:latin typeface="Roboto" panose="02000000000000000000" pitchFamily="2" charset="0"/>
              </a:rPr>
              <a:t> - Screen Width of mobile in cm</a:t>
            </a:r>
          </a:p>
          <a:p>
            <a:pPr algn="l"/>
            <a:r>
              <a:rPr lang="en-US" sz="1400" b="0" i="0" dirty="0" err="1">
                <a:solidFill>
                  <a:schemeClr val="accent2"/>
                </a:solidFill>
                <a:effectLst/>
                <a:latin typeface="Roboto" panose="02000000000000000000" pitchFamily="2" charset="0"/>
              </a:rPr>
              <a:t>Talk_time</a:t>
            </a:r>
            <a:r>
              <a:rPr lang="en-US" sz="1400" b="0" i="0" dirty="0">
                <a:solidFill>
                  <a:schemeClr val="accent2"/>
                </a:solidFill>
                <a:effectLst/>
                <a:latin typeface="Roboto" panose="02000000000000000000" pitchFamily="2" charset="0"/>
              </a:rPr>
              <a:t> - longest time that a single battery charge will last when you are</a:t>
            </a:r>
          </a:p>
          <a:p>
            <a:pPr algn="l"/>
            <a:r>
              <a:rPr lang="en-US" sz="1400" b="0" i="0" dirty="0" err="1">
                <a:solidFill>
                  <a:schemeClr val="accent2"/>
                </a:solidFill>
                <a:effectLst/>
                <a:latin typeface="Roboto" panose="02000000000000000000" pitchFamily="2" charset="0"/>
              </a:rPr>
              <a:t>Three_g</a:t>
            </a:r>
            <a:r>
              <a:rPr lang="en-US" sz="1400" b="0" i="0" dirty="0">
                <a:solidFill>
                  <a:schemeClr val="accent2"/>
                </a:solidFill>
                <a:effectLst/>
                <a:latin typeface="Roboto" panose="02000000000000000000" pitchFamily="2" charset="0"/>
              </a:rPr>
              <a:t> - Has 3G or not</a:t>
            </a:r>
          </a:p>
          <a:p>
            <a:pPr algn="l"/>
            <a:r>
              <a:rPr lang="en-US" sz="1400" b="0" i="0" dirty="0" err="1">
                <a:solidFill>
                  <a:schemeClr val="accent2"/>
                </a:solidFill>
                <a:effectLst/>
                <a:latin typeface="Roboto" panose="02000000000000000000" pitchFamily="2" charset="0"/>
              </a:rPr>
              <a:t>Touch_screen</a:t>
            </a:r>
            <a:r>
              <a:rPr lang="en-US" sz="1400" b="0" i="0" dirty="0">
                <a:solidFill>
                  <a:schemeClr val="accent2"/>
                </a:solidFill>
                <a:effectLst/>
                <a:latin typeface="Roboto" panose="02000000000000000000" pitchFamily="2" charset="0"/>
              </a:rPr>
              <a:t> - Has touch screen or not</a:t>
            </a:r>
          </a:p>
          <a:p>
            <a:pPr algn="l"/>
            <a:r>
              <a:rPr lang="en-US" sz="1400" b="0" i="0" dirty="0" err="1">
                <a:solidFill>
                  <a:schemeClr val="accent2"/>
                </a:solidFill>
                <a:effectLst/>
                <a:latin typeface="Roboto" panose="02000000000000000000" pitchFamily="2" charset="0"/>
              </a:rPr>
              <a:t>Wifi</a:t>
            </a:r>
            <a:r>
              <a:rPr lang="en-US" sz="1400" b="0" i="0" dirty="0">
                <a:solidFill>
                  <a:schemeClr val="accent2"/>
                </a:solidFill>
                <a:effectLst/>
                <a:latin typeface="Roboto" panose="02000000000000000000" pitchFamily="2" charset="0"/>
              </a:rPr>
              <a:t> - Has </a:t>
            </a:r>
            <a:r>
              <a:rPr lang="en-US" sz="1400" b="0" i="0" dirty="0" err="1">
                <a:solidFill>
                  <a:schemeClr val="accent2"/>
                </a:solidFill>
                <a:effectLst/>
                <a:latin typeface="Roboto" panose="02000000000000000000" pitchFamily="2" charset="0"/>
              </a:rPr>
              <a:t>wifi</a:t>
            </a:r>
            <a:r>
              <a:rPr lang="en-US" sz="1400" b="0" i="0" dirty="0">
                <a:solidFill>
                  <a:schemeClr val="accent2"/>
                </a:solidFill>
                <a:effectLst/>
                <a:latin typeface="Roboto" panose="02000000000000000000" pitchFamily="2" charset="0"/>
              </a:rPr>
              <a:t> or not</a:t>
            </a:r>
          </a:p>
          <a:p>
            <a:pPr algn="l"/>
            <a:r>
              <a:rPr lang="en-US" sz="1400" b="0" i="0" dirty="0" err="1">
                <a:solidFill>
                  <a:schemeClr val="accent2"/>
                </a:solidFill>
                <a:effectLst/>
                <a:latin typeface="Roboto" panose="02000000000000000000" pitchFamily="2" charset="0"/>
              </a:rPr>
              <a:t>Price_range</a:t>
            </a:r>
            <a:r>
              <a:rPr lang="en-US" sz="1400" b="0" i="0" dirty="0">
                <a:solidFill>
                  <a:schemeClr val="accent2"/>
                </a:solidFill>
                <a:effectLst/>
                <a:latin typeface="Roboto" panose="02000000000000000000" pitchFamily="2" charset="0"/>
              </a:rPr>
              <a:t> - This is the target variable with value of 0(low cost), 1(medium cost),2(high cost) and 3(very high cost).</a:t>
            </a:r>
          </a:p>
          <a:p>
            <a:endParaRPr lang="en-IN" sz="1400" dirty="0">
              <a:solidFill>
                <a:schemeClr val="accent2"/>
              </a:solidFill>
            </a:endParaRPr>
          </a:p>
        </p:txBody>
      </p:sp>
      <p:pic>
        <p:nvPicPr>
          <p:cNvPr id="24578" name="Picture 2" descr="TensorFlow">
            <a:extLst>
              <a:ext uri="{FF2B5EF4-FFF2-40B4-BE49-F238E27FC236}">
                <a16:creationId xmlns:a16="http://schemas.microsoft.com/office/drawing/2014/main" id="{7B9BF7BB-1BFE-4E6A-76B8-C75BE8B79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351" y="1757073"/>
            <a:ext cx="6324649" cy="3559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887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7D55D-4B13-2D00-BD22-C9136AAAAC00}"/>
              </a:ext>
            </a:extLst>
          </p:cNvPr>
          <p:cNvSpPr>
            <a:spLocks noGrp="1"/>
          </p:cNvSpPr>
          <p:nvPr>
            <p:ph type="title"/>
          </p:nvPr>
        </p:nvSpPr>
        <p:spPr>
          <a:xfrm>
            <a:off x="568000" y="503589"/>
            <a:ext cx="11360800" cy="763600"/>
          </a:xfrm>
        </p:spPr>
        <p:txBody>
          <a:bodyPr/>
          <a:lstStyle/>
          <a:p>
            <a:r>
              <a:rPr lang="en-IN" b="1" i="0" dirty="0">
                <a:solidFill>
                  <a:schemeClr val="tx1"/>
                </a:solidFill>
                <a:effectLst/>
                <a:latin typeface="+mj-lt"/>
              </a:rPr>
              <a:t>Introduction</a:t>
            </a:r>
            <a:br>
              <a:rPr lang="en-IN" b="0" i="0" dirty="0">
                <a:solidFill>
                  <a:srgbClr val="D5D5D5"/>
                </a:solidFill>
                <a:effectLst/>
                <a:latin typeface="Roboto" panose="02000000000000000000" pitchFamily="2" charset="0"/>
              </a:rPr>
            </a:br>
            <a:endParaRPr lang="en-IN" dirty="0"/>
          </a:p>
        </p:txBody>
      </p:sp>
      <p:sp>
        <p:nvSpPr>
          <p:cNvPr id="8" name="TextBox 7">
            <a:extLst>
              <a:ext uri="{FF2B5EF4-FFF2-40B4-BE49-F238E27FC236}">
                <a16:creationId xmlns:a16="http://schemas.microsoft.com/office/drawing/2014/main" id="{84A6B649-17EB-EFE2-A8D8-FA9A7D153AA0}"/>
              </a:ext>
            </a:extLst>
          </p:cNvPr>
          <p:cNvSpPr txBox="1"/>
          <p:nvPr/>
        </p:nvSpPr>
        <p:spPr>
          <a:xfrm>
            <a:off x="152400" y="1427159"/>
            <a:ext cx="10811435" cy="1213793"/>
          </a:xfrm>
          <a:prstGeom prst="rect">
            <a:avLst/>
          </a:prstGeom>
          <a:noFill/>
        </p:spPr>
        <p:txBody>
          <a:bodyPr wrap="square">
            <a:spAutoFit/>
          </a:bodyPr>
          <a:lstStyle/>
          <a:p>
            <a:pPr algn="just"/>
            <a:r>
              <a:rPr lang="en-US" sz="1400" b="0" i="0" dirty="0">
                <a:solidFill>
                  <a:schemeClr val="accent2"/>
                </a:solidFill>
                <a:effectLst/>
              </a:rPr>
              <a:t>Mobile phones come in all sorts of prices, features, specifications and all. Price estimation and prediction is an important part of consumer strategy. Deciding on the correct price of a product is very important for the market success of a product. A new product that has to be launched, must have the correct price so that consumers find it appropriate to buy the product.</a:t>
            </a:r>
          </a:p>
          <a:p>
            <a:pPr algn="just"/>
            <a:r>
              <a:rPr lang="en-US" sz="1400" b="0" i="0" dirty="0">
                <a:solidFill>
                  <a:schemeClr val="accent2"/>
                </a:solidFill>
                <a:effectLst/>
              </a:rPr>
              <a:t>The data contains information regarding mobile phone features, specifications </a:t>
            </a:r>
            <a:r>
              <a:rPr lang="en-US" sz="1400" b="0" i="0" dirty="0" err="1">
                <a:solidFill>
                  <a:schemeClr val="accent2"/>
                </a:solidFill>
                <a:effectLst/>
              </a:rPr>
              <a:t>etc</a:t>
            </a:r>
            <a:r>
              <a:rPr lang="en-US" sz="1400" b="0" i="0" dirty="0">
                <a:solidFill>
                  <a:schemeClr val="accent2"/>
                </a:solidFill>
                <a:effectLst/>
              </a:rPr>
              <a:t> and their price range. The various features and information can be used to predict the price range of a mobile phone.</a:t>
            </a:r>
          </a:p>
        </p:txBody>
      </p:sp>
      <p:sp>
        <p:nvSpPr>
          <p:cNvPr id="10" name="TextBox 9">
            <a:extLst>
              <a:ext uri="{FF2B5EF4-FFF2-40B4-BE49-F238E27FC236}">
                <a16:creationId xmlns:a16="http://schemas.microsoft.com/office/drawing/2014/main" id="{E2C893F2-EF93-1283-B17B-85E915AEA711}"/>
              </a:ext>
            </a:extLst>
          </p:cNvPr>
          <p:cNvSpPr txBox="1"/>
          <p:nvPr/>
        </p:nvSpPr>
        <p:spPr>
          <a:xfrm>
            <a:off x="152400" y="2655035"/>
            <a:ext cx="5405120" cy="1384995"/>
          </a:xfrm>
          <a:prstGeom prst="rect">
            <a:avLst/>
          </a:prstGeom>
          <a:noFill/>
        </p:spPr>
        <p:txBody>
          <a:bodyPr wrap="square">
            <a:spAutoFit/>
          </a:bodyPr>
          <a:lstStyle/>
          <a:p>
            <a:pPr algn="just"/>
            <a:r>
              <a:rPr lang="en-US" sz="1400" b="0" i="0" dirty="0">
                <a:solidFill>
                  <a:schemeClr val="accent2"/>
                </a:solidFill>
                <a:effectLst/>
                <a:cs typeface="Times New Roman" panose="02020603050405020304" pitchFamily="18" charset="0"/>
              </a:rPr>
              <a:t>In the competitive mobile phone market companies want to understand sales data of mobile phones and the factors which drive the prices. The objective is to find out some relation between the features of a mobile phone(</a:t>
            </a:r>
            <a:r>
              <a:rPr lang="en-US" sz="1400" b="0" i="0" dirty="0" err="1">
                <a:solidFill>
                  <a:schemeClr val="accent2"/>
                </a:solidFill>
                <a:effectLst/>
                <a:cs typeface="Times New Roman" panose="02020603050405020304" pitchFamily="18" charset="0"/>
              </a:rPr>
              <a:t>eg</a:t>
            </a:r>
            <a:r>
              <a:rPr lang="en-US" sz="1400" b="0" i="0" dirty="0">
                <a:solidFill>
                  <a:schemeClr val="accent2"/>
                </a:solidFill>
                <a:effectLst/>
                <a:cs typeface="Times New Roman" panose="02020603050405020304" pitchFamily="18" charset="0"/>
              </a:rPr>
              <a:t>:- RAM, Internal Memory, </a:t>
            </a:r>
            <a:r>
              <a:rPr lang="en-US" sz="1400" b="0" i="0" dirty="0" err="1">
                <a:solidFill>
                  <a:schemeClr val="accent2"/>
                </a:solidFill>
                <a:effectLst/>
                <a:cs typeface="Times New Roman" panose="02020603050405020304" pitchFamily="18" charset="0"/>
              </a:rPr>
              <a:t>etc</a:t>
            </a:r>
            <a:r>
              <a:rPr lang="en-US" sz="1400" b="0" i="0" dirty="0">
                <a:solidFill>
                  <a:schemeClr val="accent2"/>
                </a:solidFill>
                <a:effectLst/>
                <a:cs typeface="Times New Roman" panose="02020603050405020304" pitchFamily="18" charset="0"/>
              </a:rPr>
              <a:t>) and its selling price. In this problem, we do not have to predict the actual price but a price range indicating how high the price is.</a:t>
            </a:r>
            <a:endParaRPr lang="en-IN" sz="1400" dirty="0">
              <a:solidFill>
                <a:schemeClr val="accent2"/>
              </a:solidFill>
              <a:cs typeface="Times New Roman" panose="02020603050405020304" pitchFamily="18" charset="0"/>
            </a:endParaRPr>
          </a:p>
        </p:txBody>
      </p:sp>
      <p:pic>
        <p:nvPicPr>
          <p:cNvPr id="1029" name="Picture 5" descr="Heap of mobile phones. Isolated on white background , #AFFILIATE, #phones,  #mobile, #Heap, #background, #white #ad | Mobile phone, Phone, Mobile">
            <a:extLst>
              <a:ext uri="{FF2B5EF4-FFF2-40B4-BE49-F238E27FC236}">
                <a16:creationId xmlns:a16="http://schemas.microsoft.com/office/drawing/2014/main" id="{67E2B3EC-3103-E259-C886-411EBED47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005" y="2658273"/>
            <a:ext cx="5074024" cy="380551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Google Pixel 7 Pro pre-order date confirmed | T3">
            <a:extLst>
              <a:ext uri="{FF2B5EF4-FFF2-40B4-BE49-F238E27FC236}">
                <a16:creationId xmlns:a16="http://schemas.microsoft.com/office/drawing/2014/main" id="{3F3EAA7C-ED1A-5BD1-5427-4FFB66537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1" y="5038025"/>
            <a:ext cx="3289487" cy="184686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Smartphones or Mobile Phones on White Background. Stock Illustration -  Illustration of background, multimedia: 44735375">
            <a:extLst>
              <a:ext uri="{FF2B5EF4-FFF2-40B4-BE49-F238E27FC236}">
                <a16:creationId xmlns:a16="http://schemas.microsoft.com/office/drawing/2014/main" id="{1A789FBA-367A-0B0B-9457-949EF1E8AC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65" t="12173" r="5648" b="17702"/>
          <a:stretch/>
        </p:blipFill>
        <p:spPr bwMode="auto">
          <a:xfrm>
            <a:off x="2823321" y="4266371"/>
            <a:ext cx="4410636" cy="2618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795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AEFF9-B366-1746-ECE4-185A465EA983}"/>
              </a:ext>
            </a:extLst>
          </p:cNvPr>
          <p:cNvSpPr>
            <a:spLocks noGrp="1"/>
          </p:cNvSpPr>
          <p:nvPr>
            <p:ph type="title"/>
          </p:nvPr>
        </p:nvSpPr>
        <p:spPr>
          <a:xfrm>
            <a:off x="308022" y="225909"/>
            <a:ext cx="11360800" cy="763600"/>
          </a:xfrm>
        </p:spPr>
        <p:txBody>
          <a:bodyPr/>
          <a:lstStyle/>
          <a:p>
            <a:r>
              <a:rPr lang="en-IN" b="1" dirty="0">
                <a:solidFill>
                  <a:schemeClr val="tx1"/>
                </a:solidFill>
                <a:latin typeface="+mj-lt"/>
              </a:rPr>
              <a:t>Data preparation &amp; cleaning</a:t>
            </a:r>
            <a:endParaRPr lang="en-IN" dirty="0">
              <a:solidFill>
                <a:schemeClr val="tx1"/>
              </a:solidFill>
              <a:latin typeface="+mj-lt"/>
            </a:endParaRPr>
          </a:p>
        </p:txBody>
      </p:sp>
      <p:pic>
        <p:nvPicPr>
          <p:cNvPr id="5" name="Picture 4">
            <a:extLst>
              <a:ext uri="{FF2B5EF4-FFF2-40B4-BE49-F238E27FC236}">
                <a16:creationId xmlns:a16="http://schemas.microsoft.com/office/drawing/2014/main" id="{2A853035-2E11-0F28-0F79-A123EB92FE48}"/>
              </a:ext>
            </a:extLst>
          </p:cNvPr>
          <p:cNvPicPr>
            <a:picLocks noChangeAspect="1"/>
          </p:cNvPicPr>
          <p:nvPr/>
        </p:nvPicPr>
        <p:blipFill>
          <a:blip r:embed="rId2"/>
          <a:stretch>
            <a:fillRect/>
          </a:stretch>
        </p:blipFill>
        <p:spPr>
          <a:xfrm>
            <a:off x="5143558" y="989509"/>
            <a:ext cx="3513124" cy="5204911"/>
          </a:xfrm>
          <a:prstGeom prst="rect">
            <a:avLst/>
          </a:prstGeom>
        </p:spPr>
      </p:pic>
      <p:sp>
        <p:nvSpPr>
          <p:cNvPr id="7" name="TextBox 6">
            <a:extLst>
              <a:ext uri="{FF2B5EF4-FFF2-40B4-BE49-F238E27FC236}">
                <a16:creationId xmlns:a16="http://schemas.microsoft.com/office/drawing/2014/main" id="{37B09AA2-F571-407C-0CEB-FD5F5D7B2290}"/>
              </a:ext>
            </a:extLst>
          </p:cNvPr>
          <p:cNvSpPr txBox="1"/>
          <p:nvPr/>
        </p:nvSpPr>
        <p:spPr>
          <a:xfrm>
            <a:off x="125506" y="3941190"/>
            <a:ext cx="4957481" cy="523220"/>
          </a:xfrm>
          <a:prstGeom prst="rect">
            <a:avLst/>
          </a:prstGeom>
          <a:noFill/>
        </p:spPr>
        <p:txBody>
          <a:bodyPr wrap="square">
            <a:spAutoFit/>
          </a:bodyPr>
          <a:lstStyle/>
          <a:p>
            <a:r>
              <a:rPr lang="en-US" sz="1400" b="0" i="0" dirty="0">
                <a:solidFill>
                  <a:schemeClr val="accent2"/>
                </a:solidFill>
                <a:effectLst/>
                <a:latin typeface="Roboto" panose="02000000000000000000" pitchFamily="2" charset="0"/>
              </a:rPr>
              <a:t>Here we see that the data consist of 21 column and 2000 rows.</a:t>
            </a:r>
            <a:endParaRPr lang="en-IN" sz="1400" dirty="0">
              <a:solidFill>
                <a:schemeClr val="accent2"/>
              </a:solidFill>
            </a:endParaRPr>
          </a:p>
        </p:txBody>
      </p:sp>
      <p:pic>
        <p:nvPicPr>
          <p:cNvPr id="10" name="Picture 9">
            <a:extLst>
              <a:ext uri="{FF2B5EF4-FFF2-40B4-BE49-F238E27FC236}">
                <a16:creationId xmlns:a16="http://schemas.microsoft.com/office/drawing/2014/main" id="{20A7672F-C78B-EBF8-FE0E-75374099A973}"/>
              </a:ext>
            </a:extLst>
          </p:cNvPr>
          <p:cNvPicPr>
            <a:picLocks noChangeAspect="1"/>
          </p:cNvPicPr>
          <p:nvPr/>
        </p:nvPicPr>
        <p:blipFill>
          <a:blip r:embed="rId3"/>
          <a:stretch>
            <a:fillRect/>
          </a:stretch>
        </p:blipFill>
        <p:spPr>
          <a:xfrm>
            <a:off x="308022" y="989509"/>
            <a:ext cx="4774965" cy="2721878"/>
          </a:xfrm>
          <a:prstGeom prst="rect">
            <a:avLst/>
          </a:prstGeom>
        </p:spPr>
      </p:pic>
      <p:sp>
        <p:nvSpPr>
          <p:cNvPr id="12" name="TextBox 11">
            <a:extLst>
              <a:ext uri="{FF2B5EF4-FFF2-40B4-BE49-F238E27FC236}">
                <a16:creationId xmlns:a16="http://schemas.microsoft.com/office/drawing/2014/main" id="{CCC46B41-E73A-9346-43F3-2C5582692C7E}"/>
              </a:ext>
            </a:extLst>
          </p:cNvPr>
          <p:cNvSpPr txBox="1"/>
          <p:nvPr/>
        </p:nvSpPr>
        <p:spPr>
          <a:xfrm>
            <a:off x="8620824" y="989509"/>
            <a:ext cx="3732541" cy="1600438"/>
          </a:xfrm>
          <a:prstGeom prst="rect">
            <a:avLst/>
          </a:prstGeom>
          <a:noFill/>
        </p:spPr>
        <p:txBody>
          <a:bodyPr wrap="square">
            <a:spAutoFit/>
          </a:bodyPr>
          <a:lstStyle/>
          <a:p>
            <a:r>
              <a:rPr lang="en-US" sz="1400" b="0" i="0" dirty="0">
                <a:solidFill>
                  <a:schemeClr val="accent2"/>
                </a:solidFill>
                <a:effectLst/>
                <a:latin typeface="Roboto" panose="02000000000000000000" pitchFamily="2" charset="0"/>
              </a:rPr>
              <a:t>Now, we remove the data points with missing data.</a:t>
            </a:r>
          </a:p>
          <a:p>
            <a:endParaRPr lang="en-US" sz="1400" dirty="0">
              <a:solidFill>
                <a:schemeClr val="accent2"/>
              </a:solidFill>
              <a:latin typeface="Roboto" panose="02000000000000000000" pitchFamily="2" charset="0"/>
            </a:endParaRPr>
          </a:p>
          <a:p>
            <a:r>
              <a:rPr lang="en-US" sz="1400" dirty="0">
                <a:solidFill>
                  <a:schemeClr val="accent2"/>
                </a:solidFill>
                <a:latin typeface="Roboto" panose="02000000000000000000" pitchFamily="2" charset="0"/>
              </a:rPr>
              <a:t>Like :- </a:t>
            </a:r>
            <a:r>
              <a:rPr lang="en-US" sz="1400" b="0" dirty="0" err="1">
                <a:solidFill>
                  <a:schemeClr val="accent2"/>
                </a:solidFill>
                <a:effectLst/>
                <a:latin typeface="Courier New" panose="02070309020205020404" pitchFamily="49" charset="0"/>
              </a:rPr>
              <a:t>data_f</a:t>
            </a:r>
            <a:r>
              <a:rPr lang="en-US" sz="1400" b="0" dirty="0">
                <a:solidFill>
                  <a:schemeClr val="accent2"/>
                </a:solidFill>
                <a:effectLst/>
                <a:latin typeface="Courier New" panose="02070309020205020404" pitchFamily="49" charset="0"/>
              </a:rPr>
              <a:t> = </a:t>
            </a:r>
            <a:r>
              <a:rPr lang="en-US" sz="1400" b="0" dirty="0" err="1">
                <a:solidFill>
                  <a:schemeClr val="accent2"/>
                </a:solidFill>
                <a:effectLst/>
                <a:latin typeface="Courier New" panose="02070309020205020404" pitchFamily="49" charset="0"/>
              </a:rPr>
              <a:t>df</a:t>
            </a:r>
            <a:r>
              <a:rPr lang="en-US" sz="1400" b="0" dirty="0">
                <a:solidFill>
                  <a:schemeClr val="accent2"/>
                </a:solidFill>
                <a:effectLst/>
                <a:latin typeface="Courier New" panose="02070309020205020404" pitchFamily="49" charset="0"/>
              </a:rPr>
              <a:t>[</a:t>
            </a:r>
            <a:r>
              <a:rPr lang="en-US" sz="1400" b="0" dirty="0" err="1">
                <a:solidFill>
                  <a:schemeClr val="accent2"/>
                </a:solidFill>
                <a:effectLst/>
                <a:latin typeface="Courier New" panose="02070309020205020404" pitchFamily="49" charset="0"/>
              </a:rPr>
              <a:t>df</a:t>
            </a:r>
            <a:r>
              <a:rPr lang="en-US" sz="1400" b="0" dirty="0">
                <a:solidFill>
                  <a:schemeClr val="accent2"/>
                </a:solidFill>
                <a:effectLst/>
                <a:latin typeface="Courier New" panose="02070309020205020404" pitchFamily="49" charset="0"/>
              </a:rPr>
              <a:t>[</a:t>
            </a:r>
            <a:r>
              <a:rPr lang="en-US" sz="1400" b="0" dirty="0">
                <a:solidFill>
                  <a:srgbClr val="FF0000"/>
                </a:solidFill>
                <a:effectLst/>
                <a:latin typeface="Courier New" panose="02070309020205020404" pitchFamily="49" charset="0"/>
              </a:rPr>
              <a:t>'</a:t>
            </a:r>
            <a:r>
              <a:rPr lang="en-US" sz="1400" b="0" dirty="0" err="1">
                <a:solidFill>
                  <a:srgbClr val="FF0000"/>
                </a:solidFill>
                <a:effectLst/>
                <a:latin typeface="Courier New" panose="02070309020205020404" pitchFamily="49" charset="0"/>
              </a:rPr>
              <a:t>sc_w</a:t>
            </a:r>
            <a:r>
              <a:rPr lang="en-US" sz="1400" b="0" dirty="0">
                <a:solidFill>
                  <a:srgbClr val="FF0000"/>
                </a:solidFill>
                <a:effectLst/>
                <a:latin typeface="Courier New" panose="02070309020205020404" pitchFamily="49" charset="0"/>
              </a:rPr>
              <a:t>'</a:t>
            </a:r>
            <a:r>
              <a:rPr lang="en-US" sz="1400" b="0" dirty="0">
                <a:solidFill>
                  <a:schemeClr val="accent2"/>
                </a:solidFill>
                <a:effectLst/>
                <a:latin typeface="Courier New" panose="02070309020205020404" pitchFamily="49" charset="0"/>
              </a:rPr>
              <a:t>] != 0]</a:t>
            </a:r>
          </a:p>
          <a:p>
            <a:endParaRPr lang="en-IN" sz="1400" dirty="0">
              <a:solidFill>
                <a:schemeClr val="accent2"/>
              </a:solidFill>
            </a:endParaRPr>
          </a:p>
          <a:p>
            <a:r>
              <a:rPr lang="en-IN" sz="1400" dirty="0">
                <a:solidFill>
                  <a:schemeClr val="accent2"/>
                </a:solidFill>
              </a:rPr>
              <a:t>After removing the missing values the data consist of 21 columns and 1820 rows</a:t>
            </a:r>
          </a:p>
        </p:txBody>
      </p:sp>
      <p:pic>
        <p:nvPicPr>
          <p:cNvPr id="14" name="Picture 13">
            <a:extLst>
              <a:ext uri="{FF2B5EF4-FFF2-40B4-BE49-F238E27FC236}">
                <a16:creationId xmlns:a16="http://schemas.microsoft.com/office/drawing/2014/main" id="{B4BE3FD6-8783-201E-2C89-E11A2383A0F3}"/>
              </a:ext>
            </a:extLst>
          </p:cNvPr>
          <p:cNvPicPr>
            <a:picLocks noChangeAspect="1"/>
          </p:cNvPicPr>
          <p:nvPr/>
        </p:nvPicPr>
        <p:blipFill>
          <a:blip r:embed="rId4"/>
          <a:stretch>
            <a:fillRect/>
          </a:stretch>
        </p:blipFill>
        <p:spPr>
          <a:xfrm>
            <a:off x="8717253" y="3427864"/>
            <a:ext cx="3209145" cy="1036546"/>
          </a:xfrm>
          <a:prstGeom prst="rect">
            <a:avLst/>
          </a:prstGeom>
        </p:spPr>
      </p:pic>
      <p:pic>
        <p:nvPicPr>
          <p:cNvPr id="27650" name="Picture 2" descr="On-Device Machine Learning | Google Developers">
            <a:extLst>
              <a:ext uri="{FF2B5EF4-FFF2-40B4-BE49-F238E27FC236}">
                <a16:creationId xmlns:a16="http://schemas.microsoft.com/office/drawing/2014/main" id="{3FDB8F09-11DC-6253-C48E-ADFD2E8208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68"/>
          <a:stretch/>
        </p:blipFill>
        <p:spPr bwMode="auto">
          <a:xfrm>
            <a:off x="0" y="4127142"/>
            <a:ext cx="4823012" cy="2730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01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D850-63DB-2DCC-35D4-D0F4DA2CF045}"/>
              </a:ext>
            </a:extLst>
          </p:cNvPr>
          <p:cNvSpPr>
            <a:spLocks noGrp="1"/>
          </p:cNvSpPr>
          <p:nvPr>
            <p:ph type="title"/>
          </p:nvPr>
        </p:nvSpPr>
        <p:spPr/>
        <p:txBody>
          <a:bodyPr/>
          <a:lstStyle/>
          <a:p>
            <a:r>
              <a:rPr lang="en-US" b="1" dirty="0">
                <a:solidFill>
                  <a:srgbClr val="C00000"/>
                </a:solidFill>
                <a:latin typeface="+mj-lt"/>
                <a:ea typeface="Ebrima" pitchFamily="2" charset="0"/>
                <a:cs typeface="Ebrima" pitchFamily="2" charset="0"/>
              </a:rPr>
              <a:t>EDA and Data Processing</a:t>
            </a:r>
            <a:endParaRPr lang="en-IN" dirty="0">
              <a:latin typeface="+mj-lt"/>
            </a:endParaRPr>
          </a:p>
        </p:txBody>
      </p:sp>
      <p:pic>
        <p:nvPicPr>
          <p:cNvPr id="4" name="Picture 4" descr="Data processing Royalty Free Vector Image - VectorStock">
            <a:extLst>
              <a:ext uri="{FF2B5EF4-FFF2-40B4-BE49-F238E27FC236}">
                <a16:creationId xmlns:a16="http://schemas.microsoft.com/office/drawing/2014/main" id="{7E9BB974-173B-4CEA-950B-16CA5DF9E0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519"/>
          <a:stretch/>
        </p:blipFill>
        <p:spPr bwMode="auto">
          <a:xfrm>
            <a:off x="8246525" y="1802813"/>
            <a:ext cx="3208718" cy="31664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DA for Machine Learning | Exploratory Data Analysis in Python">
            <a:extLst>
              <a:ext uri="{FF2B5EF4-FFF2-40B4-BE49-F238E27FC236}">
                <a16:creationId xmlns:a16="http://schemas.microsoft.com/office/drawing/2014/main" id="{A51B2430-990B-4FB2-E050-4907849D4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80" y="1904413"/>
            <a:ext cx="7702605" cy="384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203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8395-1165-FF20-D8A4-54225C0C7438}"/>
              </a:ext>
            </a:extLst>
          </p:cNvPr>
          <p:cNvSpPr>
            <a:spLocks noGrp="1"/>
          </p:cNvSpPr>
          <p:nvPr>
            <p:ph type="title"/>
          </p:nvPr>
        </p:nvSpPr>
        <p:spPr>
          <a:xfrm>
            <a:off x="1742974" y="397290"/>
            <a:ext cx="2358080" cy="493753"/>
          </a:xfrm>
        </p:spPr>
        <p:txBody>
          <a:bodyPr/>
          <a:lstStyle/>
          <a:p>
            <a:pPr algn="ctr"/>
            <a:r>
              <a:rPr lang="en-IN" sz="2000" b="1" i="0" dirty="0">
                <a:solidFill>
                  <a:schemeClr val="tx1"/>
                </a:solidFill>
                <a:effectLst/>
                <a:latin typeface="+mj-lt"/>
              </a:rPr>
              <a:t>Price Segments</a:t>
            </a:r>
            <a:br>
              <a:rPr lang="en-IN" sz="2000" b="0" i="0" dirty="0">
                <a:solidFill>
                  <a:schemeClr val="tx1"/>
                </a:solidFill>
                <a:effectLst/>
                <a:latin typeface="+mj-lt"/>
              </a:rPr>
            </a:br>
            <a:endParaRPr lang="en-IN" sz="2000" dirty="0">
              <a:solidFill>
                <a:schemeClr val="tx1"/>
              </a:solidFill>
              <a:latin typeface="+mj-lt"/>
            </a:endParaRPr>
          </a:p>
        </p:txBody>
      </p:sp>
      <p:pic>
        <p:nvPicPr>
          <p:cNvPr id="3074" name="Picture 2">
            <a:extLst>
              <a:ext uri="{FF2B5EF4-FFF2-40B4-BE49-F238E27FC236}">
                <a16:creationId xmlns:a16="http://schemas.microsoft.com/office/drawing/2014/main" id="{0468D58C-269E-1584-C117-1BBD03586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439" y="1265474"/>
            <a:ext cx="4662316" cy="31793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16246F-3033-2D31-5D4D-84EED1929C60}"/>
              </a:ext>
            </a:extLst>
          </p:cNvPr>
          <p:cNvSpPr txBox="1"/>
          <p:nvPr/>
        </p:nvSpPr>
        <p:spPr>
          <a:xfrm>
            <a:off x="5963622" y="397290"/>
            <a:ext cx="6096000" cy="400110"/>
          </a:xfrm>
          <a:prstGeom prst="rect">
            <a:avLst/>
          </a:prstGeom>
          <a:noFill/>
        </p:spPr>
        <p:txBody>
          <a:bodyPr wrap="square">
            <a:spAutoFit/>
          </a:bodyPr>
          <a:lstStyle/>
          <a:p>
            <a:pPr algn="ctr"/>
            <a:r>
              <a:rPr lang="en-IN" sz="2000" b="1" i="0" dirty="0">
                <a:effectLst/>
                <a:latin typeface="Roboto" panose="02000000000000000000" pitchFamily="2" charset="0"/>
              </a:rPr>
              <a:t>Screen types</a:t>
            </a:r>
            <a:endParaRPr lang="en-IN" sz="2000" b="0" i="0" dirty="0">
              <a:effectLst/>
              <a:latin typeface="Roboto" panose="02000000000000000000" pitchFamily="2" charset="0"/>
            </a:endParaRPr>
          </a:p>
        </p:txBody>
      </p:sp>
      <p:cxnSp>
        <p:nvCxnSpPr>
          <p:cNvPr id="6" name="Straight Connector 5">
            <a:extLst>
              <a:ext uri="{FF2B5EF4-FFF2-40B4-BE49-F238E27FC236}">
                <a16:creationId xmlns:a16="http://schemas.microsoft.com/office/drawing/2014/main" id="{090D4C26-062D-075D-B16F-6CF4E627EBA7}"/>
              </a:ext>
            </a:extLst>
          </p:cNvPr>
          <p:cNvCxnSpPr>
            <a:cxnSpLocks/>
          </p:cNvCxnSpPr>
          <p:nvPr/>
        </p:nvCxnSpPr>
        <p:spPr>
          <a:xfrm>
            <a:off x="5994400" y="0"/>
            <a:ext cx="0" cy="6858000"/>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85A4A7C7-0184-6BBF-0DD6-656965F54108}"/>
              </a:ext>
            </a:extLst>
          </p:cNvPr>
          <p:cNvSpPr txBox="1"/>
          <p:nvPr/>
        </p:nvSpPr>
        <p:spPr>
          <a:xfrm>
            <a:off x="538478" y="5259370"/>
            <a:ext cx="4400239" cy="738664"/>
          </a:xfrm>
          <a:prstGeom prst="rect">
            <a:avLst/>
          </a:prstGeom>
          <a:noFill/>
        </p:spPr>
        <p:txBody>
          <a:bodyPr wrap="square">
            <a:spAutoFit/>
          </a:bodyPr>
          <a:lstStyle/>
          <a:p>
            <a:r>
              <a:rPr lang="en-IN" sz="1400" dirty="0">
                <a:solidFill>
                  <a:schemeClr val="accent2"/>
                </a:solidFill>
              </a:rPr>
              <a:t>There are four price ranges for mobile phones. The number of elements is almost identical between the categories.</a:t>
            </a:r>
          </a:p>
        </p:txBody>
      </p:sp>
      <p:sp>
        <p:nvSpPr>
          <p:cNvPr id="13" name="TextBox 12">
            <a:extLst>
              <a:ext uri="{FF2B5EF4-FFF2-40B4-BE49-F238E27FC236}">
                <a16:creationId xmlns:a16="http://schemas.microsoft.com/office/drawing/2014/main" id="{B90F2AD0-22AD-9328-C5D7-FBFC8285C3D1}"/>
              </a:ext>
            </a:extLst>
          </p:cNvPr>
          <p:cNvSpPr txBox="1"/>
          <p:nvPr/>
        </p:nvSpPr>
        <p:spPr>
          <a:xfrm>
            <a:off x="6558430" y="3140686"/>
            <a:ext cx="4937162" cy="523220"/>
          </a:xfrm>
          <a:prstGeom prst="rect">
            <a:avLst/>
          </a:prstGeom>
          <a:noFill/>
        </p:spPr>
        <p:txBody>
          <a:bodyPr wrap="square">
            <a:spAutoFit/>
          </a:bodyPr>
          <a:lstStyle/>
          <a:p>
            <a:r>
              <a:rPr lang="en-US" sz="1400" dirty="0">
                <a:solidFill>
                  <a:schemeClr val="accent2"/>
                </a:solidFill>
              </a:rPr>
              <a:t>We see that half of all mobile phones have touch-screen features and the other half do not.</a:t>
            </a:r>
            <a:endParaRPr lang="en-IN" sz="1400" dirty="0">
              <a:solidFill>
                <a:schemeClr val="accent2"/>
              </a:solidFill>
            </a:endParaRPr>
          </a:p>
        </p:txBody>
      </p:sp>
      <p:pic>
        <p:nvPicPr>
          <p:cNvPr id="3080" name="Picture 8">
            <a:extLst>
              <a:ext uri="{FF2B5EF4-FFF2-40B4-BE49-F238E27FC236}">
                <a16:creationId xmlns:a16="http://schemas.microsoft.com/office/drawing/2014/main" id="{00C400AB-EB3C-1390-A4E3-252C2460B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481" y="894336"/>
            <a:ext cx="4246281" cy="221964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89E334A-4BD4-C691-F0B1-A2FFC0CDC835}"/>
              </a:ext>
            </a:extLst>
          </p:cNvPr>
          <p:cNvSpPr txBox="1"/>
          <p:nvPr/>
        </p:nvSpPr>
        <p:spPr>
          <a:xfrm>
            <a:off x="6025179" y="3706906"/>
            <a:ext cx="6096000" cy="400110"/>
          </a:xfrm>
          <a:prstGeom prst="rect">
            <a:avLst/>
          </a:prstGeom>
          <a:noFill/>
        </p:spPr>
        <p:txBody>
          <a:bodyPr wrap="square">
            <a:spAutoFit/>
          </a:bodyPr>
          <a:lstStyle/>
          <a:p>
            <a:pPr algn="ctr"/>
            <a:r>
              <a:rPr lang="en-IN" sz="2000" b="1" i="0" dirty="0">
                <a:effectLst/>
                <a:latin typeface="+mj-lt"/>
              </a:rPr>
              <a:t>Bluetooth</a:t>
            </a:r>
            <a:endParaRPr lang="en-IN" sz="2000" b="0" i="0" dirty="0">
              <a:effectLst/>
              <a:latin typeface="+mj-lt"/>
            </a:endParaRPr>
          </a:p>
        </p:txBody>
      </p:sp>
      <p:cxnSp>
        <p:nvCxnSpPr>
          <p:cNvPr id="18" name="Straight Connector 17">
            <a:extLst>
              <a:ext uri="{FF2B5EF4-FFF2-40B4-BE49-F238E27FC236}">
                <a16:creationId xmlns:a16="http://schemas.microsoft.com/office/drawing/2014/main" id="{0C739155-9219-3429-4FCD-721609616B8B}"/>
              </a:ext>
            </a:extLst>
          </p:cNvPr>
          <p:cNvCxnSpPr>
            <a:cxnSpLocks/>
          </p:cNvCxnSpPr>
          <p:nvPr/>
        </p:nvCxnSpPr>
        <p:spPr>
          <a:xfrm flipH="1">
            <a:off x="5994400" y="3690610"/>
            <a:ext cx="6197600" cy="1508"/>
          </a:xfrm>
          <a:prstGeom prst="line">
            <a:avLst/>
          </a:prstGeom>
        </p:spPr>
        <p:style>
          <a:lnRef idx="2">
            <a:schemeClr val="dk1"/>
          </a:lnRef>
          <a:fillRef idx="0">
            <a:schemeClr val="dk1"/>
          </a:fillRef>
          <a:effectRef idx="1">
            <a:schemeClr val="dk1"/>
          </a:effectRef>
          <a:fontRef idx="minor">
            <a:schemeClr val="tx1"/>
          </a:fontRef>
        </p:style>
      </p:cxnSp>
      <p:pic>
        <p:nvPicPr>
          <p:cNvPr id="3084" name="Picture 12">
            <a:extLst>
              <a:ext uri="{FF2B5EF4-FFF2-40B4-BE49-F238E27FC236}">
                <a16:creationId xmlns:a16="http://schemas.microsoft.com/office/drawing/2014/main" id="{36B9E0EC-7CA6-1F60-C1DC-297BC17DA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855" y="4213830"/>
            <a:ext cx="3592944" cy="236999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03D7F32-CCA1-8B9A-CEDD-F9EFE8DCE232}"/>
              </a:ext>
            </a:extLst>
          </p:cNvPr>
          <p:cNvSpPr txBox="1"/>
          <p:nvPr/>
        </p:nvSpPr>
        <p:spPr>
          <a:xfrm>
            <a:off x="9948253" y="4524826"/>
            <a:ext cx="1996007" cy="954107"/>
          </a:xfrm>
          <a:prstGeom prst="rect">
            <a:avLst/>
          </a:prstGeom>
          <a:noFill/>
        </p:spPr>
        <p:txBody>
          <a:bodyPr wrap="square">
            <a:spAutoFit/>
          </a:bodyPr>
          <a:lstStyle/>
          <a:p>
            <a:r>
              <a:rPr lang="en-IN" sz="1400" dirty="0">
                <a:solidFill>
                  <a:schemeClr val="accent2"/>
                </a:solidFill>
              </a:rPr>
              <a:t>The survey found that half of the devices have Bluetooth, while half do not.</a:t>
            </a:r>
          </a:p>
        </p:txBody>
      </p:sp>
    </p:spTree>
    <p:extLst>
      <p:ext uri="{BB962C8B-B14F-4D97-AF65-F5344CB8AC3E}">
        <p14:creationId xmlns:p14="http://schemas.microsoft.com/office/powerpoint/2010/main" val="25679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A8A89-3B35-12DB-DC20-CD4F0AC11D54}"/>
              </a:ext>
            </a:extLst>
          </p:cNvPr>
          <p:cNvSpPr>
            <a:spLocks noGrp="1"/>
          </p:cNvSpPr>
          <p:nvPr>
            <p:ph type="title"/>
          </p:nvPr>
        </p:nvSpPr>
        <p:spPr>
          <a:xfrm>
            <a:off x="6610212" y="784477"/>
            <a:ext cx="5097694" cy="763600"/>
          </a:xfrm>
        </p:spPr>
        <p:txBody>
          <a:bodyPr/>
          <a:lstStyle/>
          <a:p>
            <a:r>
              <a:rPr lang="en-US" sz="2000" b="1" i="0" dirty="0">
                <a:solidFill>
                  <a:schemeClr val="tx1"/>
                </a:solidFill>
                <a:effectLst/>
                <a:latin typeface="+mj-lt"/>
              </a:rPr>
              <a:t>Random Access Memory in Mega Bytes</a:t>
            </a:r>
            <a:br>
              <a:rPr lang="en-US" b="1" i="0" dirty="0">
                <a:solidFill>
                  <a:srgbClr val="D5D5D5"/>
                </a:solidFill>
                <a:effectLst/>
                <a:latin typeface="Roboto" panose="02000000000000000000" pitchFamily="2" charset="0"/>
              </a:rPr>
            </a:br>
            <a:endParaRPr lang="en-IN" b="1" dirty="0"/>
          </a:p>
        </p:txBody>
      </p:sp>
      <p:sp>
        <p:nvSpPr>
          <p:cNvPr id="4" name="TextBox 3">
            <a:extLst>
              <a:ext uri="{FF2B5EF4-FFF2-40B4-BE49-F238E27FC236}">
                <a16:creationId xmlns:a16="http://schemas.microsoft.com/office/drawing/2014/main" id="{99BD509E-EC06-4298-1C28-8493BDBC7B6A}"/>
              </a:ext>
            </a:extLst>
          </p:cNvPr>
          <p:cNvSpPr txBox="1"/>
          <p:nvPr/>
        </p:nvSpPr>
        <p:spPr>
          <a:xfrm>
            <a:off x="-128494" y="766167"/>
            <a:ext cx="6096000" cy="400110"/>
          </a:xfrm>
          <a:prstGeom prst="rect">
            <a:avLst/>
          </a:prstGeom>
          <a:noFill/>
        </p:spPr>
        <p:txBody>
          <a:bodyPr wrap="square">
            <a:spAutoFit/>
          </a:bodyPr>
          <a:lstStyle/>
          <a:p>
            <a:pPr algn="ctr"/>
            <a:r>
              <a:rPr lang="en-IN" sz="2000" b="1" i="0" dirty="0">
                <a:effectLst/>
                <a:latin typeface="+mj-lt"/>
              </a:rPr>
              <a:t>RAM</a:t>
            </a:r>
            <a:endParaRPr lang="en-IN" sz="2000" b="0" i="0" dirty="0">
              <a:effectLst/>
              <a:latin typeface="+mj-lt"/>
            </a:endParaRPr>
          </a:p>
        </p:txBody>
      </p:sp>
      <p:pic>
        <p:nvPicPr>
          <p:cNvPr id="5" name="Picture 4">
            <a:extLst>
              <a:ext uri="{FF2B5EF4-FFF2-40B4-BE49-F238E27FC236}">
                <a16:creationId xmlns:a16="http://schemas.microsoft.com/office/drawing/2014/main" id="{E6497CB9-3B48-8C65-9923-693897616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354" y="1335315"/>
            <a:ext cx="3907472" cy="38962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B2F907-F859-A7AE-F7AB-A39B2F26553A}"/>
              </a:ext>
            </a:extLst>
          </p:cNvPr>
          <p:cNvSpPr txBox="1"/>
          <p:nvPr/>
        </p:nvSpPr>
        <p:spPr>
          <a:xfrm>
            <a:off x="552525" y="5489092"/>
            <a:ext cx="4937162" cy="523220"/>
          </a:xfrm>
          <a:prstGeom prst="rect">
            <a:avLst/>
          </a:prstGeom>
          <a:noFill/>
        </p:spPr>
        <p:txBody>
          <a:bodyPr wrap="square">
            <a:spAutoFit/>
          </a:bodyPr>
          <a:lstStyle/>
          <a:p>
            <a:r>
              <a:rPr lang="en-IN" sz="1400" dirty="0">
                <a:solidFill>
                  <a:schemeClr val="accent2"/>
                </a:solidFill>
              </a:rPr>
              <a:t>Ram varies from 256 MB to 4Gb, as shown in the chart above.</a:t>
            </a:r>
          </a:p>
        </p:txBody>
      </p:sp>
      <p:cxnSp>
        <p:nvCxnSpPr>
          <p:cNvPr id="7" name="Straight Connector 6">
            <a:extLst>
              <a:ext uri="{FF2B5EF4-FFF2-40B4-BE49-F238E27FC236}">
                <a16:creationId xmlns:a16="http://schemas.microsoft.com/office/drawing/2014/main" id="{D4013A86-6B0F-5569-1845-228E3E1281FA}"/>
              </a:ext>
            </a:extLst>
          </p:cNvPr>
          <p:cNvCxnSpPr>
            <a:cxnSpLocks/>
          </p:cNvCxnSpPr>
          <p:nvPr/>
        </p:nvCxnSpPr>
        <p:spPr>
          <a:xfrm>
            <a:off x="5994400" y="0"/>
            <a:ext cx="0" cy="6858000"/>
          </a:xfrm>
          <a:prstGeom prst="line">
            <a:avLst/>
          </a:prstGeom>
        </p:spPr>
        <p:style>
          <a:lnRef idx="2">
            <a:schemeClr val="dk1"/>
          </a:lnRef>
          <a:fillRef idx="0">
            <a:schemeClr val="dk1"/>
          </a:fillRef>
          <a:effectRef idx="1">
            <a:schemeClr val="dk1"/>
          </a:effectRef>
          <a:fontRef idx="minor">
            <a:schemeClr val="tx1"/>
          </a:fontRef>
        </p:style>
      </p:cxnSp>
      <p:pic>
        <p:nvPicPr>
          <p:cNvPr id="4098" name="Picture 2">
            <a:extLst>
              <a:ext uri="{FF2B5EF4-FFF2-40B4-BE49-F238E27FC236}">
                <a16:creationId xmlns:a16="http://schemas.microsoft.com/office/drawing/2014/main" id="{0CD783AE-1302-8459-C413-50294363E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975" y="1335315"/>
            <a:ext cx="3337950" cy="30974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8481FC6-E890-1404-E7EC-9044364DCF85}"/>
              </a:ext>
            </a:extLst>
          </p:cNvPr>
          <p:cNvSpPr txBox="1"/>
          <p:nvPr/>
        </p:nvSpPr>
        <p:spPr>
          <a:xfrm>
            <a:off x="6197601" y="5489092"/>
            <a:ext cx="6158752" cy="523220"/>
          </a:xfrm>
          <a:prstGeom prst="rect">
            <a:avLst/>
          </a:prstGeom>
          <a:noFill/>
        </p:spPr>
        <p:txBody>
          <a:bodyPr wrap="square">
            <a:spAutoFit/>
          </a:bodyPr>
          <a:lstStyle/>
          <a:p>
            <a:r>
              <a:rPr lang="en-IN" sz="1400" dirty="0">
                <a:solidFill>
                  <a:schemeClr val="accent2"/>
                </a:solidFill>
              </a:rPr>
              <a:t>In this scatter chart we see that there are four price segments with increased ram and increased price of mobile phones.</a:t>
            </a:r>
          </a:p>
        </p:txBody>
      </p:sp>
    </p:spTree>
    <p:extLst>
      <p:ext uri="{BB962C8B-B14F-4D97-AF65-F5344CB8AC3E}">
        <p14:creationId xmlns:p14="http://schemas.microsoft.com/office/powerpoint/2010/main" val="1124139079"/>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1978</Words>
  <Application>Microsoft Office PowerPoint</Application>
  <PresentationFormat>Widescreen</PresentationFormat>
  <Paragraphs>132</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vt:lpstr>
      <vt:lpstr>Calibri</vt:lpstr>
      <vt:lpstr>Courier New</vt:lpstr>
      <vt:lpstr>Ebrima</vt:lpstr>
      <vt:lpstr>Montserrat</vt:lpstr>
      <vt:lpstr>Roboto</vt:lpstr>
      <vt:lpstr>Wingdings</vt:lpstr>
      <vt:lpstr>Simple Light</vt:lpstr>
      <vt:lpstr>  Capstone Project Mobile Price Range Prediction </vt:lpstr>
      <vt:lpstr>Content </vt:lpstr>
      <vt:lpstr>Problem Statement</vt:lpstr>
      <vt:lpstr>Data Description</vt:lpstr>
      <vt:lpstr>Introduction </vt:lpstr>
      <vt:lpstr>Data preparation &amp; cleaning</vt:lpstr>
      <vt:lpstr>EDA and Data Processing</vt:lpstr>
      <vt:lpstr>Price Segments </vt:lpstr>
      <vt:lpstr>Random Access Memory in Mega Bytes </vt:lpstr>
      <vt:lpstr>PowerPoint Presentation</vt:lpstr>
      <vt:lpstr>PowerPoint Presentation</vt:lpstr>
      <vt:lpstr>PowerPoint Presentation</vt:lpstr>
      <vt:lpstr>This discussion will focus on some of the differences between parameters and prices.</vt:lpstr>
      <vt:lpstr>PowerPoint Presentation</vt:lpstr>
      <vt:lpstr>PowerPoint Presentation</vt:lpstr>
      <vt:lpstr>Connectivity</vt:lpstr>
      <vt:lpstr>Camera and Price  </vt:lpstr>
      <vt:lpstr>PowerPoint Presentation</vt:lpstr>
      <vt:lpstr>Machine Learning Model – Classification  </vt:lpstr>
      <vt:lpstr>looking for outliers using box plot </vt:lpstr>
      <vt:lpstr>K-Nearest Neighbors</vt:lpstr>
      <vt:lpstr>Support Vector Machines</vt:lpstr>
      <vt:lpstr>Random Forests</vt:lpstr>
      <vt:lpstr>Decision Tree Classifiers</vt:lpstr>
      <vt:lpstr>Naive Bayes</vt:lpstr>
      <vt:lpstr>Logistic Regression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 Mobile Price Range Prediction </dc:title>
  <dc:creator>rishabhpatidar1999@gmail.com</dc:creator>
  <cp:lastModifiedBy>rishabhpatidar1999@gmail.com</cp:lastModifiedBy>
  <cp:revision>2</cp:revision>
  <dcterms:created xsi:type="dcterms:W3CDTF">2022-09-30T06:30:05Z</dcterms:created>
  <dcterms:modified xsi:type="dcterms:W3CDTF">2022-09-30T13:26:25Z</dcterms:modified>
</cp:coreProperties>
</file>